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594" r:id="rId2"/>
    <p:sldId id="652" r:id="rId3"/>
    <p:sldId id="654" r:id="rId4"/>
    <p:sldId id="656" r:id="rId5"/>
    <p:sldId id="659" r:id="rId6"/>
    <p:sldId id="660" r:id="rId7"/>
    <p:sldId id="664" r:id="rId8"/>
    <p:sldId id="665" r:id="rId9"/>
    <p:sldId id="666" r:id="rId10"/>
    <p:sldId id="667" r:id="rId11"/>
    <p:sldId id="669" r:id="rId12"/>
    <p:sldId id="670" r:id="rId13"/>
    <p:sldId id="671" r:id="rId14"/>
    <p:sldId id="672" r:id="rId15"/>
    <p:sldId id="673" r:id="rId16"/>
    <p:sldId id="674" r:id="rId17"/>
    <p:sldId id="595" r:id="rId18"/>
    <p:sldId id="650" r:id="rId19"/>
    <p:sldId id="597" r:id="rId20"/>
    <p:sldId id="611" r:id="rId21"/>
    <p:sldId id="530" r:id="rId22"/>
    <p:sldId id="529" r:id="rId23"/>
    <p:sldId id="532" r:id="rId24"/>
    <p:sldId id="533" r:id="rId25"/>
    <p:sldId id="551" r:id="rId26"/>
    <p:sldId id="579" r:id="rId27"/>
    <p:sldId id="534" r:id="rId28"/>
    <p:sldId id="535" r:id="rId29"/>
    <p:sldId id="580" r:id="rId30"/>
    <p:sldId id="610" r:id="rId31"/>
    <p:sldId id="536" r:id="rId32"/>
    <p:sldId id="537" r:id="rId33"/>
    <p:sldId id="544" r:id="rId34"/>
    <p:sldId id="545" r:id="rId35"/>
    <p:sldId id="546" r:id="rId36"/>
    <p:sldId id="547" r:id="rId37"/>
    <p:sldId id="548" r:id="rId38"/>
    <p:sldId id="539" r:id="rId39"/>
    <p:sldId id="609" r:id="rId40"/>
    <p:sldId id="562" r:id="rId41"/>
    <p:sldId id="559" r:id="rId42"/>
    <p:sldId id="560" r:id="rId43"/>
    <p:sldId id="561" r:id="rId44"/>
    <p:sldId id="574" r:id="rId45"/>
    <p:sldId id="626" r:id="rId46"/>
    <p:sldId id="627" r:id="rId47"/>
    <p:sldId id="677" r:id="rId48"/>
    <p:sldId id="678" r:id="rId49"/>
    <p:sldId id="614" r:id="rId50"/>
    <p:sldId id="616" r:id="rId51"/>
    <p:sldId id="617" r:id="rId52"/>
    <p:sldId id="618" r:id="rId53"/>
    <p:sldId id="651" r:id="rId54"/>
    <p:sldId id="64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38" autoAdjust="0"/>
    <p:restoredTop sz="99821" autoAdjust="0"/>
  </p:normalViewPr>
  <p:slideViewPr>
    <p:cSldViewPr snapToGrid="0">
      <p:cViewPr>
        <p:scale>
          <a:sx n="91" d="100"/>
          <a:sy n="91" d="100"/>
        </p:scale>
        <p:origin x="464" y="560"/>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26752"/>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4B277-C05A-F04C-81F1-AFE82E7C694D}" type="doc">
      <dgm:prSet loTypeId="urn:microsoft.com/office/officeart/2005/8/layout/process4" loCatId="process" qsTypeId="urn:microsoft.com/office/officeart/2005/8/quickstyle/3D6" qsCatId="3D" csTypeId="urn:microsoft.com/office/officeart/2005/8/colors/colorful1#15" csCatId="colorful" phldr="1"/>
      <dgm:spPr/>
      <dgm:t>
        <a:bodyPr/>
        <a:lstStyle/>
        <a:p>
          <a:endParaRPr lang="en-US"/>
        </a:p>
      </dgm:t>
    </dgm:pt>
    <dgm:pt modelId="{E6A2FABE-CA65-FF46-827D-F94953C1F6DD}">
      <dgm:prSet phldrT="[Text]"/>
      <dgm:spPr>
        <a:solidFill>
          <a:schemeClr val="tx1"/>
        </a:solidFill>
        <a:effectLst/>
      </dgm:spPr>
      <dgm:t>
        <a:bodyPr/>
        <a:lstStyle/>
        <a:p>
          <a:r>
            <a:rPr lang="en-US" dirty="0" smtClean="0">
              <a:latin typeface="18 VAG Rounded Bold   07390"/>
              <a:cs typeface="07390"/>
            </a:rPr>
            <a:t>C program: </a:t>
          </a:r>
          <a:r>
            <a:rPr lang="en-US" b="1" dirty="0" err="1" smtClean="0">
              <a:latin typeface="Courier"/>
              <a:cs typeface="Courier"/>
            </a:rPr>
            <a:t>foo.c</a:t>
          </a:r>
          <a:endParaRPr lang="en-US" b="1" dirty="0">
            <a:latin typeface="Courier"/>
            <a:cs typeface="Courier"/>
          </a:endParaRPr>
        </a:p>
      </dgm:t>
    </dgm:pt>
    <dgm:pt modelId="{2413BF35-2EF3-9047-AA3F-BE5902002ED6}" type="parTrans" cxnId="{2A28F731-37DF-AD41-905B-B8DB1D245778}">
      <dgm:prSet/>
      <dgm:spPr/>
      <dgm:t>
        <a:bodyPr/>
        <a:lstStyle/>
        <a:p>
          <a:endParaRPr lang="en-US"/>
        </a:p>
      </dgm:t>
    </dgm:pt>
    <dgm:pt modelId="{882EB0D7-7DF2-6140-B95A-892D51B1544B}" type="sibTrans" cxnId="{2A28F731-37DF-AD41-905B-B8DB1D245778}">
      <dgm:prSet/>
      <dgm:spPr/>
      <dgm:t>
        <a:bodyPr/>
        <a:lstStyle/>
        <a:p>
          <a:endParaRPr lang="en-US"/>
        </a:p>
      </dgm:t>
    </dgm:pt>
    <dgm:pt modelId="{0D15FB73-0BBB-714B-9BB0-C2B2726CD3E1}">
      <dgm:prSet phldrT="[Text]"/>
      <dgm:spPr>
        <a:solidFill>
          <a:schemeClr val="tx1"/>
        </a:solidFill>
        <a:effectLst>
          <a:glow rad="101600">
            <a:schemeClr val="bg1">
              <a:lumMod val="85000"/>
              <a:lumOff val="15000"/>
              <a:alpha val="75000"/>
            </a:schemeClr>
          </a:glow>
        </a:effectLst>
      </dgm:spPr>
      <dgm:t>
        <a:bodyPr/>
        <a:lstStyle/>
        <a:p>
          <a:r>
            <a:rPr lang="en-US" dirty="0" smtClean="0">
              <a:latin typeface="18 VAG Rounded Bold   07390"/>
              <a:cs typeface="18 vag rounded bold"/>
            </a:rPr>
            <a:t>Compiler</a:t>
          </a:r>
          <a:endParaRPr lang="en-US" dirty="0">
            <a:latin typeface="18 VAG Rounded Bold   07390"/>
            <a:cs typeface="18 vag rounded bold"/>
          </a:endParaRPr>
        </a:p>
      </dgm:t>
    </dgm:pt>
    <dgm:pt modelId="{E7CB6CB2-8AB0-0145-A0AB-6D20EAD10602}" type="parTrans" cxnId="{697F501B-DB98-3743-9895-212971610050}">
      <dgm:prSet/>
      <dgm:spPr/>
      <dgm:t>
        <a:bodyPr/>
        <a:lstStyle/>
        <a:p>
          <a:endParaRPr lang="en-US"/>
        </a:p>
      </dgm:t>
    </dgm:pt>
    <dgm:pt modelId="{2C5CF12D-E515-574D-BAB8-DA757FC1B314}" type="sibTrans" cxnId="{697F501B-DB98-3743-9895-212971610050}">
      <dgm:prSet/>
      <dgm:spPr/>
      <dgm:t>
        <a:bodyPr/>
        <a:lstStyle/>
        <a:p>
          <a:endParaRPr lang="en-US"/>
        </a:p>
      </dgm:t>
    </dgm:pt>
    <dgm:pt modelId="{3D3E9305-B39C-9E47-8B0E-704DE21276A2}">
      <dgm:prSet phldrT="[Text]"/>
      <dgm:spPr>
        <a:solidFill>
          <a:schemeClr val="accent6">
            <a:lumMod val="75000"/>
          </a:schemeClr>
        </a:solidFill>
        <a:effectLst/>
      </dgm:spPr>
      <dgm:t>
        <a:bodyPr/>
        <a:lstStyle/>
        <a:p>
          <a:r>
            <a:rPr lang="en-US" dirty="0" smtClean="0">
              <a:latin typeface="18 VAG Rounded Bold   07390"/>
              <a:cs typeface="18 vag rounded bold"/>
            </a:rPr>
            <a:t>Executable (mach </a:t>
          </a:r>
          <a:r>
            <a:rPr lang="en-US" dirty="0" err="1" smtClean="0">
              <a:latin typeface="18 VAG Rounded Bold   07390"/>
              <a:cs typeface="18 vag rounded bold"/>
            </a:rPr>
            <a:t>lang</a:t>
          </a:r>
          <a:r>
            <a:rPr lang="en-US" dirty="0" smtClean="0">
              <a:latin typeface="18 VAG Rounded Bold   07390"/>
              <a:cs typeface="18 vag rounded bold"/>
            </a:rPr>
            <a:t> </a:t>
          </a:r>
          <a:r>
            <a:rPr lang="en-US" dirty="0" err="1" smtClean="0">
              <a:latin typeface="18 VAG Rounded Bold   07390"/>
              <a:cs typeface="18 vag rounded bold"/>
            </a:rPr>
            <a:t>pgm</a:t>
          </a:r>
          <a:r>
            <a:rPr lang="en-US" dirty="0" smtClean="0">
              <a:latin typeface="18 VAG Rounded Bold   07390"/>
              <a:cs typeface="18 vag rounded bold"/>
            </a:rPr>
            <a:t>): </a:t>
          </a:r>
          <a:r>
            <a:rPr lang="en-US" b="1" dirty="0" err="1" smtClean="0">
              <a:latin typeface="Courier"/>
              <a:cs typeface="Courier"/>
            </a:rPr>
            <a:t>a.out</a:t>
          </a:r>
          <a:endParaRPr lang="en-US" b="1" dirty="0">
            <a:latin typeface="Courier"/>
            <a:cs typeface="Courier"/>
          </a:endParaRPr>
        </a:p>
      </dgm:t>
    </dgm:pt>
    <dgm:pt modelId="{A9B374A5-7135-8946-82F1-B740DB02A802}" type="parTrans" cxnId="{FE2F71F4-E073-B046-892B-5C2C7910F623}">
      <dgm:prSet/>
      <dgm:spPr/>
      <dgm:t>
        <a:bodyPr/>
        <a:lstStyle/>
        <a:p>
          <a:endParaRPr lang="en-US"/>
        </a:p>
      </dgm:t>
    </dgm:pt>
    <dgm:pt modelId="{014EA806-C7AA-534D-B230-34AA4BA39074}" type="sibTrans" cxnId="{FE2F71F4-E073-B046-892B-5C2C7910F623}">
      <dgm:prSet/>
      <dgm:spPr/>
      <dgm:t>
        <a:bodyPr/>
        <a:lstStyle/>
        <a:p>
          <a:endParaRPr lang="en-US"/>
        </a:p>
      </dgm:t>
    </dgm:pt>
    <dgm:pt modelId="{9EEDC6EE-0E75-AD42-9AD4-6A3E98423EF6}">
      <dgm:prSet phldrT="[Text]"/>
      <dgm:spPr>
        <a:solidFill>
          <a:schemeClr val="accent6">
            <a:lumMod val="75000"/>
          </a:schemeClr>
        </a:solidFill>
        <a:effectLst/>
      </dgm:spPr>
      <dgm:t>
        <a:bodyPr/>
        <a:lstStyle/>
        <a:p>
          <a:r>
            <a:rPr lang="en-US" dirty="0" smtClean="0">
              <a:latin typeface="18 VAG Rounded Bold   07390"/>
              <a:cs typeface="18 vag rounded bold"/>
            </a:rPr>
            <a:t>Memory</a:t>
          </a:r>
          <a:endParaRPr lang="en-US" dirty="0">
            <a:latin typeface="18 VAG Rounded Bold   07390"/>
            <a:cs typeface="18 vag rounded bold"/>
          </a:endParaRPr>
        </a:p>
      </dgm:t>
    </dgm:pt>
    <dgm:pt modelId="{B18F3A01-B443-5F43-AE30-C485E3C7DEFD}" type="parTrans" cxnId="{EEE5705F-A4DA-924C-9E1E-0F6636096851}">
      <dgm:prSet/>
      <dgm:spPr/>
      <dgm:t>
        <a:bodyPr/>
        <a:lstStyle/>
        <a:p>
          <a:endParaRPr lang="en-US"/>
        </a:p>
      </dgm:t>
    </dgm:pt>
    <dgm:pt modelId="{CF272826-2EE2-284F-82CE-80D2F54D06A1}" type="sibTrans" cxnId="{EEE5705F-A4DA-924C-9E1E-0F6636096851}">
      <dgm:prSet/>
      <dgm:spPr/>
      <dgm:t>
        <a:bodyPr/>
        <a:lstStyle/>
        <a:p>
          <a:endParaRPr lang="en-US"/>
        </a:p>
      </dgm:t>
    </dgm:pt>
    <dgm:pt modelId="{7B490873-3F8C-6C47-BCCE-B410429C0291}">
      <dgm:prSet phldrT="[Text]"/>
      <dgm:spPr>
        <a:solidFill>
          <a:schemeClr val="tx1"/>
        </a:solidFill>
        <a:effectLst/>
      </dgm:spPr>
      <dgm:t>
        <a:bodyPr/>
        <a:lstStyle/>
        <a:p>
          <a:r>
            <a:rPr lang="en-US" dirty="0" smtClean="0">
              <a:latin typeface="18 VAG Rounded Bold   07390"/>
              <a:cs typeface="18 vag rounded bold"/>
            </a:rPr>
            <a:t>Assembly program: </a:t>
          </a:r>
          <a:r>
            <a:rPr lang="en-US" b="1" dirty="0" err="1" smtClean="0">
              <a:latin typeface="Courier"/>
              <a:cs typeface="Courier"/>
            </a:rPr>
            <a:t>foo.s</a:t>
          </a:r>
          <a:endParaRPr lang="en-US" b="1" dirty="0">
            <a:latin typeface="Courier"/>
            <a:cs typeface="Courier"/>
          </a:endParaRPr>
        </a:p>
      </dgm:t>
    </dgm:pt>
    <dgm:pt modelId="{A6001A36-4E94-404D-BE9C-3F83BAB95158}" type="parTrans" cxnId="{00C63BDD-6812-B541-83A0-C524778A2A33}">
      <dgm:prSet/>
      <dgm:spPr/>
      <dgm:t>
        <a:bodyPr/>
        <a:lstStyle/>
        <a:p>
          <a:endParaRPr lang="en-US"/>
        </a:p>
      </dgm:t>
    </dgm:pt>
    <dgm:pt modelId="{A2C4A343-66AA-C241-855D-24C153D727C0}" type="sibTrans" cxnId="{00C63BDD-6812-B541-83A0-C524778A2A33}">
      <dgm:prSet/>
      <dgm:spPr/>
      <dgm:t>
        <a:bodyPr/>
        <a:lstStyle/>
        <a:p>
          <a:endParaRPr lang="en-US"/>
        </a:p>
      </dgm:t>
    </dgm:pt>
    <dgm:pt modelId="{7A703120-5E94-4E43-AFCE-8826D79E0752}">
      <dgm:prSet phldrT="[Text]"/>
      <dgm:spPr>
        <a:solidFill>
          <a:schemeClr val="tx1"/>
        </a:solidFill>
        <a:effectLst/>
      </dgm:spPr>
      <dgm:t>
        <a:bodyPr/>
        <a:lstStyle/>
        <a:p>
          <a:r>
            <a:rPr lang="en-US" dirty="0" smtClean="0">
              <a:latin typeface="18 VAG Rounded Bold   07390"/>
              <a:cs typeface="18 vag rounded bold"/>
            </a:rPr>
            <a:t>Assembler</a:t>
          </a:r>
          <a:endParaRPr lang="en-US" dirty="0">
            <a:latin typeface="18 VAG Rounded Bold   07390"/>
            <a:cs typeface="18 vag rounded bold"/>
          </a:endParaRPr>
        </a:p>
      </dgm:t>
    </dgm:pt>
    <dgm:pt modelId="{0040CADA-ECD6-1242-9279-F53B42892525}" type="parTrans" cxnId="{D43D05D8-A8AF-9547-9E59-27C21CF6D3E8}">
      <dgm:prSet/>
      <dgm:spPr/>
      <dgm:t>
        <a:bodyPr/>
        <a:lstStyle/>
        <a:p>
          <a:endParaRPr lang="en-US"/>
        </a:p>
      </dgm:t>
    </dgm:pt>
    <dgm:pt modelId="{F4637A65-98E0-094D-B4FC-616888A7C479}" type="sibTrans" cxnId="{D43D05D8-A8AF-9547-9E59-27C21CF6D3E8}">
      <dgm:prSet/>
      <dgm:spPr/>
      <dgm:t>
        <a:bodyPr/>
        <a:lstStyle/>
        <a:p>
          <a:endParaRPr lang="en-US"/>
        </a:p>
      </dgm:t>
    </dgm:pt>
    <dgm:pt modelId="{6B03903D-2083-194D-BF86-7D5912BBB1D7}">
      <dgm:prSet phldrT="[Text]"/>
      <dgm:spPr>
        <a:solidFill>
          <a:schemeClr val="tx1"/>
        </a:solidFill>
        <a:effectLst/>
      </dgm:spPr>
      <dgm:t>
        <a:bodyPr/>
        <a:lstStyle/>
        <a:p>
          <a:r>
            <a:rPr lang="en-US" dirty="0" smtClean="0">
              <a:latin typeface="18 VAG Rounded Bold   07390"/>
              <a:cs typeface="18 vag rounded bold"/>
            </a:rPr>
            <a:t>Object (mach </a:t>
          </a:r>
          <a:r>
            <a:rPr lang="en-US" dirty="0" err="1" smtClean="0">
              <a:latin typeface="18 VAG Rounded Bold   07390"/>
              <a:cs typeface="18 vag rounded bold"/>
            </a:rPr>
            <a:t>lang</a:t>
          </a:r>
          <a:r>
            <a:rPr lang="en-US" dirty="0" smtClean="0">
              <a:latin typeface="18 VAG Rounded Bold   07390"/>
              <a:cs typeface="18 vag rounded bold"/>
            </a:rPr>
            <a:t> module): </a:t>
          </a:r>
          <a:r>
            <a:rPr lang="en-US" b="1" dirty="0" err="1" smtClean="0">
              <a:latin typeface="Courier"/>
              <a:cs typeface="Courier"/>
            </a:rPr>
            <a:t>foo.o</a:t>
          </a:r>
          <a:endParaRPr lang="en-US" b="1" dirty="0">
            <a:latin typeface="Courier"/>
            <a:cs typeface="Courier"/>
          </a:endParaRPr>
        </a:p>
      </dgm:t>
    </dgm:pt>
    <dgm:pt modelId="{85E6419A-A412-6D45-A2EC-AC1C412B286A}" type="parTrans" cxnId="{55CBBF3D-C657-A549-98E8-E82AFB6E9BEF}">
      <dgm:prSet/>
      <dgm:spPr/>
      <dgm:t>
        <a:bodyPr/>
        <a:lstStyle/>
        <a:p>
          <a:endParaRPr lang="en-US"/>
        </a:p>
      </dgm:t>
    </dgm:pt>
    <dgm:pt modelId="{5D376323-504A-C340-8959-D874555C3DC1}" type="sibTrans" cxnId="{55CBBF3D-C657-A549-98E8-E82AFB6E9BEF}">
      <dgm:prSet/>
      <dgm:spPr/>
      <dgm:t>
        <a:bodyPr/>
        <a:lstStyle/>
        <a:p>
          <a:endParaRPr lang="en-US"/>
        </a:p>
      </dgm:t>
    </dgm:pt>
    <dgm:pt modelId="{F7CF5AB1-071E-E84C-B329-5536FFDCB271}">
      <dgm:prSet phldrT="[Text]"/>
      <dgm:spPr>
        <a:solidFill>
          <a:schemeClr val="accent6"/>
        </a:solidFill>
        <a:effectLst>
          <a:glow rad="101600">
            <a:schemeClr val="accent6">
              <a:alpha val="75000"/>
            </a:schemeClr>
          </a:glow>
        </a:effectLst>
      </dgm:spPr>
      <dgm:t>
        <a:bodyPr/>
        <a:lstStyle/>
        <a:p>
          <a:r>
            <a:rPr lang="en-US" dirty="0" smtClean="0">
              <a:latin typeface="18 VAG Rounded Bold   07390"/>
              <a:cs typeface="18 vag rounded bold"/>
            </a:rPr>
            <a:t>Linker</a:t>
          </a:r>
          <a:endParaRPr lang="en-US" dirty="0">
            <a:latin typeface="18 VAG Rounded Bold   07390"/>
            <a:cs typeface="18 vag rounded bold"/>
          </a:endParaRPr>
        </a:p>
      </dgm:t>
    </dgm:pt>
    <dgm:pt modelId="{36F80118-D772-0B4D-A376-7A5C21BB1E28}" type="parTrans" cxnId="{8029E182-EB9C-EA4D-95FA-41926A8ADE8C}">
      <dgm:prSet/>
      <dgm:spPr/>
      <dgm:t>
        <a:bodyPr/>
        <a:lstStyle/>
        <a:p>
          <a:endParaRPr lang="en-US"/>
        </a:p>
      </dgm:t>
    </dgm:pt>
    <dgm:pt modelId="{F0E78D73-4682-9E4A-A3C1-F2253996F6DD}" type="sibTrans" cxnId="{8029E182-EB9C-EA4D-95FA-41926A8ADE8C}">
      <dgm:prSet/>
      <dgm:spPr/>
      <dgm:t>
        <a:bodyPr/>
        <a:lstStyle/>
        <a:p>
          <a:endParaRPr lang="en-US"/>
        </a:p>
      </dgm:t>
    </dgm:pt>
    <dgm:pt modelId="{AAECF816-E805-754C-9D44-383350129CB4}">
      <dgm:prSet phldrT="[Text]"/>
      <dgm:spPr>
        <a:solidFill>
          <a:schemeClr val="accent2"/>
        </a:solidFill>
        <a:ln>
          <a:noFill/>
        </a:ln>
        <a:effectLst>
          <a:glow rad="101600">
            <a:schemeClr val="accent2">
              <a:alpha val="75000"/>
            </a:schemeClr>
          </a:glow>
        </a:effectLst>
      </dgm:spPr>
      <dgm:t>
        <a:bodyPr/>
        <a:lstStyle/>
        <a:p>
          <a:r>
            <a:rPr lang="en-US" dirty="0" smtClean="0">
              <a:latin typeface="18 VAG Rounded Bold   07390"/>
              <a:cs typeface="18 vag rounded bold"/>
            </a:rPr>
            <a:t>Loader</a:t>
          </a:r>
          <a:endParaRPr lang="en-US" dirty="0">
            <a:latin typeface="18 VAG Rounded Bold   07390"/>
            <a:cs typeface="18 vag rounded bold"/>
          </a:endParaRPr>
        </a:p>
      </dgm:t>
    </dgm:pt>
    <dgm:pt modelId="{2B05313B-C6F0-4142-892D-F95E9FF44698}" type="parTrans" cxnId="{A37394B4-6A17-0D44-9B34-3A3A9B85B251}">
      <dgm:prSet/>
      <dgm:spPr/>
      <dgm:t>
        <a:bodyPr/>
        <a:lstStyle/>
        <a:p>
          <a:endParaRPr lang="en-US"/>
        </a:p>
      </dgm:t>
    </dgm:pt>
    <dgm:pt modelId="{462D0BCD-7AB9-3F41-8CD3-36E39FF6E7C2}" type="sibTrans" cxnId="{A37394B4-6A17-0D44-9B34-3A3A9B85B251}">
      <dgm:prSet/>
      <dgm:spPr/>
      <dgm:t>
        <a:bodyPr/>
        <a:lstStyle/>
        <a:p>
          <a:endParaRPr lang="en-US"/>
        </a:p>
      </dgm:t>
    </dgm:pt>
    <dgm:pt modelId="{B7F0B060-9CB7-7E41-B723-A4CFD981EC89}" type="pres">
      <dgm:prSet presAssocID="{6874B277-C05A-F04C-81F1-AFE82E7C694D}" presName="Name0" presStyleCnt="0">
        <dgm:presLayoutVars>
          <dgm:dir/>
          <dgm:animLvl val="lvl"/>
          <dgm:resizeHandles val="exact"/>
        </dgm:presLayoutVars>
      </dgm:prSet>
      <dgm:spPr/>
      <dgm:t>
        <a:bodyPr/>
        <a:lstStyle/>
        <a:p>
          <a:endParaRPr lang="en-US"/>
        </a:p>
      </dgm:t>
    </dgm:pt>
    <dgm:pt modelId="{B0D0E4A9-CEEB-6746-9751-6C5AC61544C0}" type="pres">
      <dgm:prSet presAssocID="{9EEDC6EE-0E75-AD42-9AD4-6A3E98423EF6}" presName="boxAndChildren" presStyleCnt="0"/>
      <dgm:spPr/>
    </dgm:pt>
    <dgm:pt modelId="{9C8D402F-1368-C044-A738-2DA9F17F3CC6}" type="pres">
      <dgm:prSet presAssocID="{9EEDC6EE-0E75-AD42-9AD4-6A3E98423EF6}" presName="parentTextBox" presStyleLbl="node1" presStyleIdx="0" presStyleCnt="9"/>
      <dgm:spPr/>
      <dgm:t>
        <a:bodyPr/>
        <a:lstStyle/>
        <a:p>
          <a:endParaRPr lang="en-US"/>
        </a:p>
      </dgm:t>
    </dgm:pt>
    <dgm:pt modelId="{71A0E934-7612-6845-8F99-DAFB9FA1977C}" type="pres">
      <dgm:prSet presAssocID="{462D0BCD-7AB9-3F41-8CD3-36E39FF6E7C2}" presName="sp" presStyleCnt="0"/>
      <dgm:spPr/>
    </dgm:pt>
    <dgm:pt modelId="{AEACEC9F-8E0C-314B-846C-60AB9667B250}" type="pres">
      <dgm:prSet presAssocID="{AAECF816-E805-754C-9D44-383350129CB4}" presName="arrowAndChildren" presStyleCnt="0"/>
      <dgm:spPr/>
    </dgm:pt>
    <dgm:pt modelId="{7B12BA32-5DB0-C047-A0D4-1650BF6FB212}" type="pres">
      <dgm:prSet presAssocID="{AAECF816-E805-754C-9D44-383350129CB4}" presName="parentTextArrow" presStyleLbl="node1" presStyleIdx="1" presStyleCnt="9"/>
      <dgm:spPr/>
      <dgm:t>
        <a:bodyPr/>
        <a:lstStyle/>
        <a:p>
          <a:endParaRPr lang="en-US"/>
        </a:p>
      </dgm:t>
    </dgm:pt>
    <dgm:pt modelId="{8E0656CC-EAD5-064F-B087-AAD2461BB8B3}" type="pres">
      <dgm:prSet presAssocID="{014EA806-C7AA-534D-B230-34AA4BA39074}" presName="sp" presStyleCnt="0"/>
      <dgm:spPr/>
    </dgm:pt>
    <dgm:pt modelId="{8D394CE5-702C-124D-8669-24721F7FC071}" type="pres">
      <dgm:prSet presAssocID="{3D3E9305-B39C-9E47-8B0E-704DE21276A2}" presName="arrowAndChildren" presStyleCnt="0"/>
      <dgm:spPr/>
    </dgm:pt>
    <dgm:pt modelId="{0BF3E98C-8570-8B42-AC81-4CC700DE9808}" type="pres">
      <dgm:prSet presAssocID="{3D3E9305-B39C-9E47-8B0E-704DE21276A2}" presName="parentTextArrow" presStyleLbl="node1" presStyleIdx="2" presStyleCnt="9"/>
      <dgm:spPr/>
      <dgm:t>
        <a:bodyPr/>
        <a:lstStyle/>
        <a:p>
          <a:endParaRPr lang="en-US"/>
        </a:p>
      </dgm:t>
    </dgm:pt>
    <dgm:pt modelId="{965CCB3D-734A-E140-9CC4-28A7D8FC2BB1}" type="pres">
      <dgm:prSet presAssocID="{F0E78D73-4682-9E4A-A3C1-F2253996F6DD}" presName="sp" presStyleCnt="0"/>
      <dgm:spPr/>
    </dgm:pt>
    <dgm:pt modelId="{06147846-209D-B742-B056-CDEABBF24055}" type="pres">
      <dgm:prSet presAssocID="{F7CF5AB1-071E-E84C-B329-5536FFDCB271}" presName="arrowAndChildren" presStyleCnt="0"/>
      <dgm:spPr/>
    </dgm:pt>
    <dgm:pt modelId="{7AE1C772-9DBB-6441-BE15-0E1D3D6FE59C}" type="pres">
      <dgm:prSet presAssocID="{F7CF5AB1-071E-E84C-B329-5536FFDCB271}" presName="parentTextArrow" presStyleLbl="node1" presStyleIdx="3" presStyleCnt="9"/>
      <dgm:spPr/>
      <dgm:t>
        <a:bodyPr/>
        <a:lstStyle/>
        <a:p>
          <a:endParaRPr lang="en-US"/>
        </a:p>
      </dgm:t>
    </dgm:pt>
    <dgm:pt modelId="{979A61D6-0C81-FE40-A5AE-EED2D9248FDA}" type="pres">
      <dgm:prSet presAssocID="{5D376323-504A-C340-8959-D874555C3DC1}" presName="sp" presStyleCnt="0"/>
      <dgm:spPr/>
    </dgm:pt>
    <dgm:pt modelId="{71F1C9E9-2347-E547-849F-4421607881AC}" type="pres">
      <dgm:prSet presAssocID="{6B03903D-2083-194D-BF86-7D5912BBB1D7}" presName="arrowAndChildren" presStyleCnt="0"/>
      <dgm:spPr/>
    </dgm:pt>
    <dgm:pt modelId="{9BE3E724-A622-1F42-8344-499FE3CB1213}" type="pres">
      <dgm:prSet presAssocID="{6B03903D-2083-194D-BF86-7D5912BBB1D7}" presName="parentTextArrow" presStyleLbl="node1" presStyleIdx="4" presStyleCnt="9"/>
      <dgm:spPr/>
      <dgm:t>
        <a:bodyPr/>
        <a:lstStyle/>
        <a:p>
          <a:endParaRPr lang="en-US"/>
        </a:p>
      </dgm:t>
    </dgm:pt>
    <dgm:pt modelId="{C493CD63-1571-9E43-BF69-41F258302629}" type="pres">
      <dgm:prSet presAssocID="{F4637A65-98E0-094D-B4FC-616888A7C479}" presName="sp" presStyleCnt="0"/>
      <dgm:spPr/>
    </dgm:pt>
    <dgm:pt modelId="{97001315-234F-A54F-AC68-B6F97AD7D208}" type="pres">
      <dgm:prSet presAssocID="{7A703120-5E94-4E43-AFCE-8826D79E0752}" presName="arrowAndChildren" presStyleCnt="0"/>
      <dgm:spPr/>
    </dgm:pt>
    <dgm:pt modelId="{6CF617F3-BDBA-D747-8539-E57CDB546D4C}" type="pres">
      <dgm:prSet presAssocID="{7A703120-5E94-4E43-AFCE-8826D79E0752}" presName="parentTextArrow" presStyleLbl="node1" presStyleIdx="5" presStyleCnt="9"/>
      <dgm:spPr/>
      <dgm:t>
        <a:bodyPr/>
        <a:lstStyle/>
        <a:p>
          <a:endParaRPr lang="en-US"/>
        </a:p>
      </dgm:t>
    </dgm:pt>
    <dgm:pt modelId="{168654CF-17DC-EB42-A308-BCC6A9B24CEA}" type="pres">
      <dgm:prSet presAssocID="{A2C4A343-66AA-C241-855D-24C153D727C0}" presName="sp" presStyleCnt="0"/>
      <dgm:spPr/>
    </dgm:pt>
    <dgm:pt modelId="{73505428-7FB4-9445-A8EC-9E53F8051833}" type="pres">
      <dgm:prSet presAssocID="{7B490873-3F8C-6C47-BCCE-B410429C0291}" presName="arrowAndChildren" presStyleCnt="0"/>
      <dgm:spPr/>
    </dgm:pt>
    <dgm:pt modelId="{8861396F-4F80-1949-97A7-CA9286FE350B}" type="pres">
      <dgm:prSet presAssocID="{7B490873-3F8C-6C47-BCCE-B410429C0291}" presName="parentTextArrow" presStyleLbl="node1" presStyleIdx="6" presStyleCnt="9"/>
      <dgm:spPr/>
      <dgm:t>
        <a:bodyPr/>
        <a:lstStyle/>
        <a:p>
          <a:endParaRPr lang="en-US"/>
        </a:p>
      </dgm:t>
    </dgm:pt>
    <dgm:pt modelId="{B7612272-CD93-E04E-AC1D-B68F207428B7}" type="pres">
      <dgm:prSet presAssocID="{2C5CF12D-E515-574D-BAB8-DA757FC1B314}" presName="sp" presStyleCnt="0"/>
      <dgm:spPr/>
    </dgm:pt>
    <dgm:pt modelId="{86CB7E37-0270-FA45-8B24-A03586F19ACE}" type="pres">
      <dgm:prSet presAssocID="{0D15FB73-0BBB-714B-9BB0-C2B2726CD3E1}" presName="arrowAndChildren" presStyleCnt="0"/>
      <dgm:spPr/>
    </dgm:pt>
    <dgm:pt modelId="{8E8E96C2-4F36-1749-BDB3-46131329B4B5}" type="pres">
      <dgm:prSet presAssocID="{0D15FB73-0BBB-714B-9BB0-C2B2726CD3E1}" presName="parentTextArrow" presStyleLbl="node1" presStyleIdx="7" presStyleCnt="9"/>
      <dgm:spPr/>
      <dgm:t>
        <a:bodyPr/>
        <a:lstStyle/>
        <a:p>
          <a:endParaRPr lang="en-US"/>
        </a:p>
      </dgm:t>
    </dgm:pt>
    <dgm:pt modelId="{1447AF3E-E6DA-5D45-8B21-A21A1207AEB5}" type="pres">
      <dgm:prSet presAssocID="{882EB0D7-7DF2-6140-B95A-892D51B1544B}" presName="sp" presStyleCnt="0"/>
      <dgm:spPr/>
    </dgm:pt>
    <dgm:pt modelId="{56CB6B94-7E70-C043-ADBF-B3C931176F34}" type="pres">
      <dgm:prSet presAssocID="{E6A2FABE-CA65-FF46-827D-F94953C1F6DD}" presName="arrowAndChildren" presStyleCnt="0"/>
      <dgm:spPr/>
    </dgm:pt>
    <dgm:pt modelId="{0F6727B6-DD01-E94D-A473-7A95C2277833}" type="pres">
      <dgm:prSet presAssocID="{E6A2FABE-CA65-FF46-827D-F94953C1F6DD}" presName="parentTextArrow" presStyleLbl="node1" presStyleIdx="8" presStyleCnt="9"/>
      <dgm:spPr/>
      <dgm:t>
        <a:bodyPr/>
        <a:lstStyle/>
        <a:p>
          <a:endParaRPr lang="en-US"/>
        </a:p>
      </dgm:t>
    </dgm:pt>
  </dgm:ptLst>
  <dgm:cxnLst>
    <dgm:cxn modelId="{40BF8BFA-7896-7449-94AE-65FDFA6C3025}" type="presOf" srcId="{3D3E9305-B39C-9E47-8B0E-704DE21276A2}" destId="{0BF3E98C-8570-8B42-AC81-4CC700DE9808}" srcOrd="0" destOrd="0" presId="urn:microsoft.com/office/officeart/2005/8/layout/process4"/>
    <dgm:cxn modelId="{69AFDEF5-0DBF-A44E-80AD-E31D1537FD1E}" type="presOf" srcId="{E6A2FABE-CA65-FF46-827D-F94953C1F6DD}" destId="{0F6727B6-DD01-E94D-A473-7A95C2277833}" srcOrd="0" destOrd="0" presId="urn:microsoft.com/office/officeart/2005/8/layout/process4"/>
    <dgm:cxn modelId="{A37394B4-6A17-0D44-9B34-3A3A9B85B251}" srcId="{6874B277-C05A-F04C-81F1-AFE82E7C694D}" destId="{AAECF816-E805-754C-9D44-383350129CB4}" srcOrd="7" destOrd="0" parTransId="{2B05313B-C6F0-4142-892D-F95E9FF44698}" sibTransId="{462D0BCD-7AB9-3F41-8CD3-36E39FF6E7C2}"/>
    <dgm:cxn modelId="{6614EECE-8872-B143-915B-6886502E12FE}" type="presOf" srcId="{6874B277-C05A-F04C-81F1-AFE82E7C694D}" destId="{B7F0B060-9CB7-7E41-B723-A4CFD981EC89}" srcOrd="0" destOrd="0" presId="urn:microsoft.com/office/officeart/2005/8/layout/process4"/>
    <dgm:cxn modelId="{00C63BDD-6812-B541-83A0-C524778A2A33}" srcId="{6874B277-C05A-F04C-81F1-AFE82E7C694D}" destId="{7B490873-3F8C-6C47-BCCE-B410429C0291}" srcOrd="2" destOrd="0" parTransId="{A6001A36-4E94-404D-BE9C-3F83BAB95158}" sibTransId="{A2C4A343-66AA-C241-855D-24C153D727C0}"/>
    <dgm:cxn modelId="{EEE5705F-A4DA-924C-9E1E-0F6636096851}" srcId="{6874B277-C05A-F04C-81F1-AFE82E7C694D}" destId="{9EEDC6EE-0E75-AD42-9AD4-6A3E98423EF6}" srcOrd="8" destOrd="0" parTransId="{B18F3A01-B443-5F43-AE30-C485E3C7DEFD}" sibTransId="{CF272826-2EE2-284F-82CE-80D2F54D06A1}"/>
    <dgm:cxn modelId="{2A28F731-37DF-AD41-905B-B8DB1D245778}" srcId="{6874B277-C05A-F04C-81F1-AFE82E7C694D}" destId="{E6A2FABE-CA65-FF46-827D-F94953C1F6DD}" srcOrd="0" destOrd="0" parTransId="{2413BF35-2EF3-9047-AA3F-BE5902002ED6}" sibTransId="{882EB0D7-7DF2-6140-B95A-892D51B1544B}"/>
    <dgm:cxn modelId="{24DE9868-5D94-5A45-A1D8-B599996DC0C5}" type="presOf" srcId="{7B490873-3F8C-6C47-BCCE-B410429C0291}" destId="{8861396F-4F80-1949-97A7-CA9286FE350B}" srcOrd="0" destOrd="0" presId="urn:microsoft.com/office/officeart/2005/8/layout/process4"/>
    <dgm:cxn modelId="{CC2CE1B4-6729-7D4B-8F11-626941E29146}" type="presOf" srcId="{0D15FB73-0BBB-714B-9BB0-C2B2726CD3E1}" destId="{8E8E96C2-4F36-1749-BDB3-46131329B4B5}" srcOrd="0" destOrd="0" presId="urn:microsoft.com/office/officeart/2005/8/layout/process4"/>
    <dgm:cxn modelId="{FE2F71F4-E073-B046-892B-5C2C7910F623}" srcId="{6874B277-C05A-F04C-81F1-AFE82E7C694D}" destId="{3D3E9305-B39C-9E47-8B0E-704DE21276A2}" srcOrd="6" destOrd="0" parTransId="{A9B374A5-7135-8946-82F1-B740DB02A802}" sibTransId="{014EA806-C7AA-534D-B230-34AA4BA39074}"/>
    <dgm:cxn modelId="{8029E182-EB9C-EA4D-95FA-41926A8ADE8C}" srcId="{6874B277-C05A-F04C-81F1-AFE82E7C694D}" destId="{F7CF5AB1-071E-E84C-B329-5536FFDCB271}" srcOrd="5" destOrd="0" parTransId="{36F80118-D772-0B4D-A376-7A5C21BB1E28}" sibTransId="{F0E78D73-4682-9E4A-A3C1-F2253996F6DD}"/>
    <dgm:cxn modelId="{1599CDBB-57DD-5E49-9ED6-CB09FD60CEE6}" type="presOf" srcId="{9EEDC6EE-0E75-AD42-9AD4-6A3E98423EF6}" destId="{9C8D402F-1368-C044-A738-2DA9F17F3CC6}" srcOrd="0" destOrd="0" presId="urn:microsoft.com/office/officeart/2005/8/layout/process4"/>
    <dgm:cxn modelId="{8B852E67-8E5C-5943-8DB9-C22F0806B388}" type="presOf" srcId="{7A703120-5E94-4E43-AFCE-8826D79E0752}" destId="{6CF617F3-BDBA-D747-8539-E57CDB546D4C}" srcOrd="0" destOrd="0" presId="urn:microsoft.com/office/officeart/2005/8/layout/process4"/>
    <dgm:cxn modelId="{55CBBF3D-C657-A549-98E8-E82AFB6E9BEF}" srcId="{6874B277-C05A-F04C-81F1-AFE82E7C694D}" destId="{6B03903D-2083-194D-BF86-7D5912BBB1D7}" srcOrd="4" destOrd="0" parTransId="{85E6419A-A412-6D45-A2EC-AC1C412B286A}" sibTransId="{5D376323-504A-C340-8959-D874555C3DC1}"/>
    <dgm:cxn modelId="{2C7E1570-9B32-AC44-95F4-5F45DF3C1870}" type="presOf" srcId="{F7CF5AB1-071E-E84C-B329-5536FFDCB271}" destId="{7AE1C772-9DBB-6441-BE15-0E1D3D6FE59C}" srcOrd="0" destOrd="0" presId="urn:microsoft.com/office/officeart/2005/8/layout/process4"/>
    <dgm:cxn modelId="{6B6D98FC-8289-F143-979F-35DF36BD8CC1}" type="presOf" srcId="{AAECF816-E805-754C-9D44-383350129CB4}" destId="{7B12BA32-5DB0-C047-A0D4-1650BF6FB212}" srcOrd="0" destOrd="0" presId="urn:microsoft.com/office/officeart/2005/8/layout/process4"/>
    <dgm:cxn modelId="{F13C4333-A1BF-B54D-9CF0-E0FCE4BB4EDF}" type="presOf" srcId="{6B03903D-2083-194D-BF86-7D5912BBB1D7}" destId="{9BE3E724-A622-1F42-8344-499FE3CB1213}" srcOrd="0" destOrd="0" presId="urn:microsoft.com/office/officeart/2005/8/layout/process4"/>
    <dgm:cxn modelId="{D43D05D8-A8AF-9547-9E59-27C21CF6D3E8}" srcId="{6874B277-C05A-F04C-81F1-AFE82E7C694D}" destId="{7A703120-5E94-4E43-AFCE-8826D79E0752}" srcOrd="3" destOrd="0" parTransId="{0040CADA-ECD6-1242-9279-F53B42892525}" sibTransId="{F4637A65-98E0-094D-B4FC-616888A7C479}"/>
    <dgm:cxn modelId="{697F501B-DB98-3743-9895-212971610050}" srcId="{6874B277-C05A-F04C-81F1-AFE82E7C694D}" destId="{0D15FB73-0BBB-714B-9BB0-C2B2726CD3E1}" srcOrd="1" destOrd="0" parTransId="{E7CB6CB2-8AB0-0145-A0AB-6D20EAD10602}" sibTransId="{2C5CF12D-E515-574D-BAB8-DA757FC1B314}"/>
    <dgm:cxn modelId="{75902D69-8298-A446-96D6-D2C01547BB2D}" type="presParOf" srcId="{B7F0B060-9CB7-7E41-B723-A4CFD981EC89}" destId="{B0D0E4A9-CEEB-6746-9751-6C5AC61544C0}" srcOrd="0" destOrd="0" presId="urn:microsoft.com/office/officeart/2005/8/layout/process4"/>
    <dgm:cxn modelId="{659BDCBA-EAC3-2E4C-B86E-E636F307FBE4}" type="presParOf" srcId="{B0D0E4A9-CEEB-6746-9751-6C5AC61544C0}" destId="{9C8D402F-1368-C044-A738-2DA9F17F3CC6}" srcOrd="0" destOrd="0" presId="urn:microsoft.com/office/officeart/2005/8/layout/process4"/>
    <dgm:cxn modelId="{69CAE748-0378-864C-B501-3AB58126EDA5}" type="presParOf" srcId="{B7F0B060-9CB7-7E41-B723-A4CFD981EC89}" destId="{71A0E934-7612-6845-8F99-DAFB9FA1977C}" srcOrd="1" destOrd="0" presId="urn:microsoft.com/office/officeart/2005/8/layout/process4"/>
    <dgm:cxn modelId="{CA8754FA-C445-BE4C-9E9A-C21437C9156B}" type="presParOf" srcId="{B7F0B060-9CB7-7E41-B723-A4CFD981EC89}" destId="{AEACEC9F-8E0C-314B-846C-60AB9667B250}" srcOrd="2" destOrd="0" presId="urn:microsoft.com/office/officeart/2005/8/layout/process4"/>
    <dgm:cxn modelId="{2F14690E-D428-BC4C-8CF3-91D14835AA22}" type="presParOf" srcId="{AEACEC9F-8E0C-314B-846C-60AB9667B250}" destId="{7B12BA32-5DB0-C047-A0D4-1650BF6FB212}" srcOrd="0" destOrd="0" presId="urn:microsoft.com/office/officeart/2005/8/layout/process4"/>
    <dgm:cxn modelId="{A48577B2-B235-C040-A4B6-15FDA02BA4C4}" type="presParOf" srcId="{B7F0B060-9CB7-7E41-B723-A4CFD981EC89}" destId="{8E0656CC-EAD5-064F-B087-AAD2461BB8B3}" srcOrd="3" destOrd="0" presId="urn:microsoft.com/office/officeart/2005/8/layout/process4"/>
    <dgm:cxn modelId="{0CC4E881-28B9-0043-B5DE-B10572EC2387}" type="presParOf" srcId="{B7F0B060-9CB7-7E41-B723-A4CFD981EC89}" destId="{8D394CE5-702C-124D-8669-24721F7FC071}" srcOrd="4" destOrd="0" presId="urn:microsoft.com/office/officeart/2005/8/layout/process4"/>
    <dgm:cxn modelId="{F54EE60D-243F-0947-9E0A-78825C2E3899}" type="presParOf" srcId="{8D394CE5-702C-124D-8669-24721F7FC071}" destId="{0BF3E98C-8570-8B42-AC81-4CC700DE9808}" srcOrd="0" destOrd="0" presId="urn:microsoft.com/office/officeart/2005/8/layout/process4"/>
    <dgm:cxn modelId="{E9D765C3-425E-4849-BFB7-58992AE98500}" type="presParOf" srcId="{B7F0B060-9CB7-7E41-B723-A4CFD981EC89}" destId="{965CCB3D-734A-E140-9CC4-28A7D8FC2BB1}" srcOrd="5" destOrd="0" presId="urn:microsoft.com/office/officeart/2005/8/layout/process4"/>
    <dgm:cxn modelId="{67677BF5-723C-774F-8E09-16C05509BC0A}" type="presParOf" srcId="{B7F0B060-9CB7-7E41-B723-A4CFD981EC89}" destId="{06147846-209D-B742-B056-CDEABBF24055}" srcOrd="6" destOrd="0" presId="urn:microsoft.com/office/officeart/2005/8/layout/process4"/>
    <dgm:cxn modelId="{741CCDAF-390E-C04B-8E5F-320992D5E2D9}" type="presParOf" srcId="{06147846-209D-B742-B056-CDEABBF24055}" destId="{7AE1C772-9DBB-6441-BE15-0E1D3D6FE59C}" srcOrd="0" destOrd="0" presId="urn:microsoft.com/office/officeart/2005/8/layout/process4"/>
    <dgm:cxn modelId="{9AB9C0E9-1E85-0E40-8F61-BDC760ADCF55}" type="presParOf" srcId="{B7F0B060-9CB7-7E41-B723-A4CFD981EC89}" destId="{979A61D6-0C81-FE40-A5AE-EED2D9248FDA}" srcOrd="7" destOrd="0" presId="urn:microsoft.com/office/officeart/2005/8/layout/process4"/>
    <dgm:cxn modelId="{759D5B33-94EC-544A-92DD-87EAAD45F5D2}" type="presParOf" srcId="{B7F0B060-9CB7-7E41-B723-A4CFD981EC89}" destId="{71F1C9E9-2347-E547-849F-4421607881AC}" srcOrd="8" destOrd="0" presId="urn:microsoft.com/office/officeart/2005/8/layout/process4"/>
    <dgm:cxn modelId="{6430E1A9-A033-5F44-8C30-39FEBEEC477F}" type="presParOf" srcId="{71F1C9E9-2347-E547-849F-4421607881AC}" destId="{9BE3E724-A622-1F42-8344-499FE3CB1213}" srcOrd="0" destOrd="0" presId="urn:microsoft.com/office/officeart/2005/8/layout/process4"/>
    <dgm:cxn modelId="{DDD66B7B-3ED6-F541-A753-3A7EB809630D}" type="presParOf" srcId="{B7F0B060-9CB7-7E41-B723-A4CFD981EC89}" destId="{C493CD63-1571-9E43-BF69-41F258302629}" srcOrd="9" destOrd="0" presId="urn:microsoft.com/office/officeart/2005/8/layout/process4"/>
    <dgm:cxn modelId="{DDFF8A8D-EF14-774B-A254-A9C9872FE4D9}" type="presParOf" srcId="{B7F0B060-9CB7-7E41-B723-A4CFD981EC89}" destId="{97001315-234F-A54F-AC68-B6F97AD7D208}" srcOrd="10" destOrd="0" presId="urn:microsoft.com/office/officeart/2005/8/layout/process4"/>
    <dgm:cxn modelId="{64E64C0B-E3F5-1C4F-98CC-AF8F189293E6}" type="presParOf" srcId="{97001315-234F-A54F-AC68-B6F97AD7D208}" destId="{6CF617F3-BDBA-D747-8539-E57CDB546D4C}" srcOrd="0" destOrd="0" presId="urn:microsoft.com/office/officeart/2005/8/layout/process4"/>
    <dgm:cxn modelId="{2C4840B1-65C8-5A41-93E0-B1F4C46AD4D3}" type="presParOf" srcId="{B7F0B060-9CB7-7E41-B723-A4CFD981EC89}" destId="{168654CF-17DC-EB42-A308-BCC6A9B24CEA}" srcOrd="11" destOrd="0" presId="urn:microsoft.com/office/officeart/2005/8/layout/process4"/>
    <dgm:cxn modelId="{DDFC5A3F-7848-1F45-9FC4-D03731381628}" type="presParOf" srcId="{B7F0B060-9CB7-7E41-B723-A4CFD981EC89}" destId="{73505428-7FB4-9445-A8EC-9E53F8051833}" srcOrd="12" destOrd="0" presId="urn:microsoft.com/office/officeart/2005/8/layout/process4"/>
    <dgm:cxn modelId="{38206265-7DDC-E644-AAFC-8BDB95EB631F}" type="presParOf" srcId="{73505428-7FB4-9445-A8EC-9E53F8051833}" destId="{8861396F-4F80-1949-97A7-CA9286FE350B}" srcOrd="0" destOrd="0" presId="urn:microsoft.com/office/officeart/2005/8/layout/process4"/>
    <dgm:cxn modelId="{8BF541F0-2932-4743-9697-95F6DE0C7C4F}" type="presParOf" srcId="{B7F0B060-9CB7-7E41-B723-A4CFD981EC89}" destId="{B7612272-CD93-E04E-AC1D-B68F207428B7}" srcOrd="13" destOrd="0" presId="urn:microsoft.com/office/officeart/2005/8/layout/process4"/>
    <dgm:cxn modelId="{F6AB8E3A-7EA1-F041-A9C1-31D4775DAE34}" type="presParOf" srcId="{B7F0B060-9CB7-7E41-B723-A4CFD981EC89}" destId="{86CB7E37-0270-FA45-8B24-A03586F19ACE}" srcOrd="14" destOrd="0" presId="urn:microsoft.com/office/officeart/2005/8/layout/process4"/>
    <dgm:cxn modelId="{4E1623E0-DCF1-2A45-931A-942086AD0871}" type="presParOf" srcId="{86CB7E37-0270-FA45-8B24-A03586F19ACE}" destId="{8E8E96C2-4F36-1749-BDB3-46131329B4B5}" srcOrd="0" destOrd="0" presId="urn:microsoft.com/office/officeart/2005/8/layout/process4"/>
    <dgm:cxn modelId="{EF614F96-DD45-AF41-8AA6-461576855743}" type="presParOf" srcId="{B7F0B060-9CB7-7E41-B723-A4CFD981EC89}" destId="{1447AF3E-E6DA-5D45-8B21-A21A1207AEB5}" srcOrd="15" destOrd="0" presId="urn:microsoft.com/office/officeart/2005/8/layout/process4"/>
    <dgm:cxn modelId="{9967DCA7-D0A3-AF47-B094-6E77D53CC801}" type="presParOf" srcId="{B7F0B060-9CB7-7E41-B723-A4CFD981EC89}" destId="{56CB6B94-7E70-C043-ADBF-B3C931176F34}" srcOrd="16" destOrd="0" presId="urn:microsoft.com/office/officeart/2005/8/layout/process4"/>
    <dgm:cxn modelId="{DBAFE0D7-E55A-2A40-B8D6-14C38CF53F2F}" type="presParOf" srcId="{56CB6B94-7E70-C043-ADBF-B3C931176F34}" destId="{0F6727B6-DD01-E94D-A473-7A95C22778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4B277-C05A-F04C-81F1-AFE82E7C694D}" type="doc">
      <dgm:prSet loTypeId="urn:microsoft.com/office/officeart/2005/8/layout/process4" loCatId="process" qsTypeId="urn:microsoft.com/office/officeart/2005/8/quickstyle/3D6" qsCatId="3D" csTypeId="urn:microsoft.com/office/officeart/2005/8/colors/colorful1#16" csCatId="colorful" phldr="1"/>
      <dgm:spPr>
        <a:scene3d>
          <a:camera prst="perspectiveFront" fov="5700000" zoom="92000">
            <a:rot lat="19536425" lon="20871123" rev="415955"/>
          </a:camera>
          <a:lightRig rig="balanced" dir="t">
            <a:rot lat="0" lon="0" rev="12700000"/>
          </a:lightRig>
        </a:scene3d>
      </dgm:spPr>
      <dgm:t>
        <a:bodyPr/>
        <a:lstStyle/>
        <a:p>
          <a:endParaRPr lang="en-US"/>
        </a:p>
      </dgm:t>
    </dgm:pt>
    <dgm:pt modelId="{6B03903D-2083-194D-BF86-7D5912BBB1D7}">
      <dgm:prSet phldrT="[Text]"/>
      <dgm:spPr>
        <a:solidFill>
          <a:schemeClr val="accent6">
            <a:lumMod val="75000"/>
          </a:schemeClr>
        </a:solidFill>
        <a:effectLst/>
        <a:sp3d prstMaterial="plastic">
          <a:bevelT w="50800" h="50800"/>
          <a:bevelB w="50800" h="50800"/>
        </a:sp3d>
      </dgm:spPr>
      <dgm:t>
        <a:bodyPr/>
        <a:lstStyle/>
        <a:p>
          <a:r>
            <a:rPr lang="en-US" b="1" dirty="0" err="1" smtClean="0">
              <a:latin typeface="Courier"/>
              <a:cs typeface="Courier"/>
            </a:rPr>
            <a:t>lib.o</a:t>
          </a:r>
          <a:endParaRPr lang="en-US" b="1" dirty="0">
            <a:latin typeface="Courier"/>
            <a:cs typeface="Courier"/>
          </a:endParaRPr>
        </a:p>
      </dgm:t>
    </dgm:pt>
    <dgm:pt modelId="{85E6419A-A412-6D45-A2EC-AC1C412B286A}" type="parTrans" cxnId="{55CBBF3D-C657-A549-98E8-E82AFB6E9BEF}">
      <dgm:prSet/>
      <dgm:spPr/>
      <dgm:t>
        <a:bodyPr/>
        <a:lstStyle/>
        <a:p>
          <a:endParaRPr lang="en-US"/>
        </a:p>
      </dgm:t>
    </dgm:pt>
    <dgm:pt modelId="{5D376323-504A-C340-8959-D874555C3DC1}" type="sibTrans" cxnId="{55CBBF3D-C657-A549-98E8-E82AFB6E9BEF}">
      <dgm:prSet/>
      <dgm:spPr/>
      <dgm:t>
        <a:bodyPr/>
        <a:lstStyle/>
        <a:p>
          <a:endParaRPr lang="en-US"/>
        </a:p>
      </dgm:t>
    </dgm:pt>
    <dgm:pt modelId="{B7F0B060-9CB7-7E41-B723-A4CFD981EC89}" type="pres">
      <dgm:prSet presAssocID="{6874B277-C05A-F04C-81F1-AFE82E7C694D}" presName="Name0" presStyleCnt="0">
        <dgm:presLayoutVars>
          <dgm:dir/>
          <dgm:animLvl val="lvl"/>
          <dgm:resizeHandles val="exact"/>
        </dgm:presLayoutVars>
      </dgm:prSet>
      <dgm:spPr/>
      <dgm:t>
        <a:bodyPr/>
        <a:lstStyle/>
        <a:p>
          <a:endParaRPr lang="en-US"/>
        </a:p>
      </dgm:t>
    </dgm:pt>
    <dgm:pt modelId="{D8650F80-DA51-1045-90D9-0B85668D54A1}" type="pres">
      <dgm:prSet presAssocID="{6B03903D-2083-194D-BF86-7D5912BBB1D7}" presName="boxAndChildren" presStyleCnt="0"/>
      <dgm:spPr/>
    </dgm:pt>
    <dgm:pt modelId="{E469AF61-9493-3B46-82D0-8B07D495B049}" type="pres">
      <dgm:prSet presAssocID="{6B03903D-2083-194D-BF86-7D5912BBB1D7}" presName="parentTextBox" presStyleLbl="node1" presStyleIdx="0" presStyleCnt="1"/>
      <dgm:spPr>
        <a:prstGeom prst="leftArrowCallout">
          <a:avLst/>
        </a:prstGeom>
      </dgm:spPr>
      <dgm:t>
        <a:bodyPr/>
        <a:lstStyle/>
        <a:p>
          <a:endParaRPr lang="en-US"/>
        </a:p>
      </dgm:t>
    </dgm:pt>
  </dgm:ptLst>
  <dgm:cxnLst>
    <dgm:cxn modelId="{55CBBF3D-C657-A549-98E8-E82AFB6E9BEF}" srcId="{6874B277-C05A-F04C-81F1-AFE82E7C694D}" destId="{6B03903D-2083-194D-BF86-7D5912BBB1D7}" srcOrd="0" destOrd="0" parTransId="{85E6419A-A412-6D45-A2EC-AC1C412B286A}" sibTransId="{5D376323-504A-C340-8959-D874555C3DC1}"/>
    <dgm:cxn modelId="{BCBFA8C4-B707-924D-A9BF-8BA533F3A179}" type="presOf" srcId="{6874B277-C05A-F04C-81F1-AFE82E7C694D}" destId="{B7F0B060-9CB7-7E41-B723-A4CFD981EC89}" srcOrd="0" destOrd="0" presId="urn:microsoft.com/office/officeart/2005/8/layout/process4"/>
    <dgm:cxn modelId="{959CF199-1284-B648-B683-41B42CD7D574}" type="presOf" srcId="{6B03903D-2083-194D-BF86-7D5912BBB1D7}" destId="{E469AF61-9493-3B46-82D0-8B07D495B049}" srcOrd="0" destOrd="0" presId="urn:microsoft.com/office/officeart/2005/8/layout/process4"/>
    <dgm:cxn modelId="{0046E324-F827-2843-B1C8-F75604116910}" type="presParOf" srcId="{B7F0B060-9CB7-7E41-B723-A4CFD981EC89}" destId="{D8650F80-DA51-1045-90D9-0B85668D54A1}" srcOrd="0" destOrd="0" presId="urn:microsoft.com/office/officeart/2005/8/layout/process4"/>
    <dgm:cxn modelId="{EF2B2418-615C-5940-B231-9164C99F3B13}" type="presParOf" srcId="{D8650F80-DA51-1045-90D9-0B85668D54A1}" destId="{E469AF61-9493-3B46-82D0-8B07D495B04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74B277-C05A-F04C-81F1-AFE82E7C694D}" type="doc">
      <dgm:prSet loTypeId="urn:microsoft.com/office/officeart/2005/8/layout/process4" loCatId="process" qsTypeId="urn:microsoft.com/office/officeart/2005/8/quickstyle/3D6" qsCatId="3D" csTypeId="urn:microsoft.com/office/officeart/2005/8/colors/colorful1#15" csCatId="colorful" phldr="1"/>
      <dgm:spPr/>
      <dgm:t>
        <a:bodyPr/>
        <a:lstStyle/>
        <a:p>
          <a:endParaRPr lang="en-US"/>
        </a:p>
      </dgm:t>
    </dgm:pt>
    <dgm:pt modelId="{E6A2FABE-CA65-FF46-827D-F94953C1F6DD}">
      <dgm:prSet phldrT="[Text]"/>
      <dgm:spPr>
        <a:solidFill>
          <a:schemeClr val="tx1"/>
        </a:solidFill>
        <a:effectLst/>
      </dgm:spPr>
      <dgm:t>
        <a:bodyPr/>
        <a:lstStyle/>
        <a:p>
          <a:r>
            <a:rPr lang="en-US" dirty="0" smtClean="0">
              <a:latin typeface="18 VAG Rounded Bold   07390"/>
              <a:cs typeface="07390"/>
            </a:rPr>
            <a:t>C program: </a:t>
          </a:r>
          <a:r>
            <a:rPr lang="en-US" b="1" dirty="0" err="1" smtClean="0">
              <a:latin typeface="Courier"/>
              <a:cs typeface="Courier"/>
            </a:rPr>
            <a:t>foo.c</a:t>
          </a:r>
          <a:endParaRPr lang="en-US" b="1" dirty="0">
            <a:latin typeface="Courier"/>
            <a:cs typeface="Courier"/>
          </a:endParaRPr>
        </a:p>
      </dgm:t>
    </dgm:pt>
    <dgm:pt modelId="{2413BF35-2EF3-9047-AA3F-BE5902002ED6}" type="parTrans" cxnId="{2A28F731-37DF-AD41-905B-B8DB1D245778}">
      <dgm:prSet/>
      <dgm:spPr/>
      <dgm:t>
        <a:bodyPr/>
        <a:lstStyle/>
        <a:p>
          <a:endParaRPr lang="en-US"/>
        </a:p>
      </dgm:t>
    </dgm:pt>
    <dgm:pt modelId="{882EB0D7-7DF2-6140-B95A-892D51B1544B}" type="sibTrans" cxnId="{2A28F731-37DF-AD41-905B-B8DB1D245778}">
      <dgm:prSet/>
      <dgm:spPr/>
      <dgm:t>
        <a:bodyPr/>
        <a:lstStyle/>
        <a:p>
          <a:endParaRPr lang="en-US"/>
        </a:p>
      </dgm:t>
    </dgm:pt>
    <dgm:pt modelId="{0D15FB73-0BBB-714B-9BB0-C2B2726CD3E1}">
      <dgm:prSet phldrT="[Text]"/>
      <dgm:spPr>
        <a:solidFill>
          <a:schemeClr val="tx1"/>
        </a:solidFill>
        <a:effectLst>
          <a:glow rad="101600">
            <a:schemeClr val="bg1">
              <a:lumMod val="85000"/>
              <a:lumOff val="15000"/>
              <a:alpha val="75000"/>
            </a:schemeClr>
          </a:glow>
        </a:effectLst>
      </dgm:spPr>
      <dgm:t>
        <a:bodyPr/>
        <a:lstStyle/>
        <a:p>
          <a:r>
            <a:rPr lang="en-US" dirty="0" smtClean="0">
              <a:latin typeface="18 VAG Rounded Bold   07390"/>
              <a:cs typeface="18 vag rounded bold"/>
            </a:rPr>
            <a:t>Compiler</a:t>
          </a:r>
          <a:endParaRPr lang="en-US" dirty="0">
            <a:latin typeface="18 VAG Rounded Bold   07390"/>
            <a:cs typeface="18 vag rounded bold"/>
          </a:endParaRPr>
        </a:p>
      </dgm:t>
    </dgm:pt>
    <dgm:pt modelId="{E7CB6CB2-8AB0-0145-A0AB-6D20EAD10602}" type="parTrans" cxnId="{697F501B-DB98-3743-9895-212971610050}">
      <dgm:prSet/>
      <dgm:spPr/>
      <dgm:t>
        <a:bodyPr/>
        <a:lstStyle/>
        <a:p>
          <a:endParaRPr lang="en-US"/>
        </a:p>
      </dgm:t>
    </dgm:pt>
    <dgm:pt modelId="{2C5CF12D-E515-574D-BAB8-DA757FC1B314}" type="sibTrans" cxnId="{697F501B-DB98-3743-9895-212971610050}">
      <dgm:prSet/>
      <dgm:spPr/>
      <dgm:t>
        <a:bodyPr/>
        <a:lstStyle/>
        <a:p>
          <a:endParaRPr lang="en-US"/>
        </a:p>
      </dgm:t>
    </dgm:pt>
    <dgm:pt modelId="{3D3E9305-B39C-9E47-8B0E-704DE21276A2}">
      <dgm:prSet phldrT="[Text]"/>
      <dgm:spPr>
        <a:solidFill>
          <a:schemeClr val="tx1"/>
        </a:solidFill>
        <a:effectLst/>
      </dgm:spPr>
      <dgm:t>
        <a:bodyPr/>
        <a:lstStyle/>
        <a:p>
          <a:r>
            <a:rPr lang="en-US" dirty="0" smtClean="0">
              <a:latin typeface="18 VAG Rounded Bold   07390"/>
              <a:cs typeface="18 vag rounded bold"/>
            </a:rPr>
            <a:t>Executable (mach </a:t>
          </a:r>
          <a:r>
            <a:rPr lang="en-US" dirty="0" err="1" smtClean="0">
              <a:latin typeface="18 VAG Rounded Bold   07390"/>
              <a:cs typeface="18 vag rounded bold"/>
            </a:rPr>
            <a:t>lang</a:t>
          </a:r>
          <a:r>
            <a:rPr lang="en-US" dirty="0" smtClean="0">
              <a:latin typeface="18 VAG Rounded Bold   07390"/>
              <a:cs typeface="18 vag rounded bold"/>
            </a:rPr>
            <a:t> </a:t>
          </a:r>
          <a:r>
            <a:rPr lang="en-US" dirty="0" err="1" smtClean="0">
              <a:latin typeface="18 VAG Rounded Bold   07390"/>
              <a:cs typeface="18 vag rounded bold"/>
            </a:rPr>
            <a:t>pgm</a:t>
          </a:r>
          <a:r>
            <a:rPr lang="en-US" dirty="0" smtClean="0">
              <a:latin typeface="18 VAG Rounded Bold   07390"/>
              <a:cs typeface="18 vag rounded bold"/>
            </a:rPr>
            <a:t>): </a:t>
          </a:r>
          <a:r>
            <a:rPr lang="en-US" b="1" dirty="0" err="1" smtClean="0">
              <a:latin typeface="Courier"/>
              <a:cs typeface="Courier"/>
            </a:rPr>
            <a:t>a.out</a:t>
          </a:r>
          <a:endParaRPr lang="en-US" b="1" dirty="0">
            <a:latin typeface="Courier"/>
            <a:cs typeface="Courier"/>
          </a:endParaRPr>
        </a:p>
      </dgm:t>
    </dgm:pt>
    <dgm:pt modelId="{A9B374A5-7135-8946-82F1-B740DB02A802}" type="parTrans" cxnId="{FE2F71F4-E073-B046-892B-5C2C7910F623}">
      <dgm:prSet/>
      <dgm:spPr/>
      <dgm:t>
        <a:bodyPr/>
        <a:lstStyle/>
        <a:p>
          <a:endParaRPr lang="en-US"/>
        </a:p>
      </dgm:t>
    </dgm:pt>
    <dgm:pt modelId="{014EA806-C7AA-534D-B230-34AA4BA39074}" type="sibTrans" cxnId="{FE2F71F4-E073-B046-892B-5C2C7910F623}">
      <dgm:prSet/>
      <dgm:spPr/>
      <dgm:t>
        <a:bodyPr/>
        <a:lstStyle/>
        <a:p>
          <a:endParaRPr lang="en-US"/>
        </a:p>
      </dgm:t>
    </dgm:pt>
    <dgm:pt modelId="{9EEDC6EE-0E75-AD42-9AD4-6A3E98423EF6}">
      <dgm:prSet phldrT="[Text]"/>
      <dgm:spPr>
        <a:solidFill>
          <a:schemeClr val="accent6">
            <a:lumMod val="75000"/>
          </a:schemeClr>
        </a:solidFill>
        <a:effectLst/>
      </dgm:spPr>
      <dgm:t>
        <a:bodyPr/>
        <a:lstStyle/>
        <a:p>
          <a:r>
            <a:rPr lang="en-US" dirty="0" smtClean="0">
              <a:latin typeface="18 VAG Rounded Bold   07390"/>
              <a:cs typeface="18 vag rounded bold"/>
            </a:rPr>
            <a:t>Memory</a:t>
          </a:r>
          <a:endParaRPr lang="en-US" dirty="0">
            <a:latin typeface="18 VAG Rounded Bold   07390"/>
            <a:cs typeface="18 vag rounded bold"/>
          </a:endParaRPr>
        </a:p>
      </dgm:t>
    </dgm:pt>
    <dgm:pt modelId="{B18F3A01-B443-5F43-AE30-C485E3C7DEFD}" type="parTrans" cxnId="{EEE5705F-A4DA-924C-9E1E-0F6636096851}">
      <dgm:prSet/>
      <dgm:spPr/>
      <dgm:t>
        <a:bodyPr/>
        <a:lstStyle/>
        <a:p>
          <a:endParaRPr lang="en-US"/>
        </a:p>
      </dgm:t>
    </dgm:pt>
    <dgm:pt modelId="{CF272826-2EE2-284F-82CE-80D2F54D06A1}" type="sibTrans" cxnId="{EEE5705F-A4DA-924C-9E1E-0F6636096851}">
      <dgm:prSet/>
      <dgm:spPr/>
      <dgm:t>
        <a:bodyPr/>
        <a:lstStyle/>
        <a:p>
          <a:endParaRPr lang="en-US"/>
        </a:p>
      </dgm:t>
    </dgm:pt>
    <dgm:pt modelId="{7B490873-3F8C-6C47-BCCE-B410429C0291}">
      <dgm:prSet phldrT="[Text]"/>
      <dgm:spPr>
        <a:solidFill>
          <a:schemeClr val="tx1"/>
        </a:solidFill>
        <a:effectLst/>
      </dgm:spPr>
      <dgm:t>
        <a:bodyPr/>
        <a:lstStyle/>
        <a:p>
          <a:r>
            <a:rPr lang="en-US" dirty="0" smtClean="0">
              <a:latin typeface="18 VAG Rounded Bold   07390"/>
              <a:cs typeface="18 vag rounded bold"/>
            </a:rPr>
            <a:t>Assembly program: </a:t>
          </a:r>
          <a:r>
            <a:rPr lang="en-US" b="1" dirty="0" err="1" smtClean="0">
              <a:latin typeface="Courier"/>
              <a:cs typeface="Courier"/>
            </a:rPr>
            <a:t>foo.s</a:t>
          </a:r>
          <a:endParaRPr lang="en-US" b="1" dirty="0">
            <a:latin typeface="Courier"/>
            <a:cs typeface="Courier"/>
          </a:endParaRPr>
        </a:p>
      </dgm:t>
    </dgm:pt>
    <dgm:pt modelId="{A6001A36-4E94-404D-BE9C-3F83BAB95158}" type="parTrans" cxnId="{00C63BDD-6812-B541-83A0-C524778A2A33}">
      <dgm:prSet/>
      <dgm:spPr/>
      <dgm:t>
        <a:bodyPr/>
        <a:lstStyle/>
        <a:p>
          <a:endParaRPr lang="en-US"/>
        </a:p>
      </dgm:t>
    </dgm:pt>
    <dgm:pt modelId="{A2C4A343-66AA-C241-855D-24C153D727C0}" type="sibTrans" cxnId="{00C63BDD-6812-B541-83A0-C524778A2A33}">
      <dgm:prSet/>
      <dgm:spPr/>
      <dgm:t>
        <a:bodyPr/>
        <a:lstStyle/>
        <a:p>
          <a:endParaRPr lang="en-US"/>
        </a:p>
      </dgm:t>
    </dgm:pt>
    <dgm:pt modelId="{7A703120-5E94-4E43-AFCE-8826D79E0752}">
      <dgm:prSet phldrT="[Text]"/>
      <dgm:spPr>
        <a:solidFill>
          <a:schemeClr val="tx1"/>
        </a:solidFill>
        <a:effectLst/>
      </dgm:spPr>
      <dgm:t>
        <a:bodyPr/>
        <a:lstStyle/>
        <a:p>
          <a:r>
            <a:rPr lang="en-US" dirty="0" smtClean="0">
              <a:latin typeface="18 VAG Rounded Bold   07390"/>
              <a:cs typeface="18 vag rounded bold"/>
            </a:rPr>
            <a:t>Assembler</a:t>
          </a:r>
          <a:endParaRPr lang="en-US" dirty="0">
            <a:latin typeface="18 VAG Rounded Bold   07390"/>
            <a:cs typeface="18 vag rounded bold"/>
          </a:endParaRPr>
        </a:p>
      </dgm:t>
    </dgm:pt>
    <dgm:pt modelId="{0040CADA-ECD6-1242-9279-F53B42892525}" type="parTrans" cxnId="{D43D05D8-A8AF-9547-9E59-27C21CF6D3E8}">
      <dgm:prSet/>
      <dgm:spPr/>
      <dgm:t>
        <a:bodyPr/>
        <a:lstStyle/>
        <a:p>
          <a:endParaRPr lang="en-US"/>
        </a:p>
      </dgm:t>
    </dgm:pt>
    <dgm:pt modelId="{F4637A65-98E0-094D-B4FC-616888A7C479}" type="sibTrans" cxnId="{D43D05D8-A8AF-9547-9E59-27C21CF6D3E8}">
      <dgm:prSet/>
      <dgm:spPr/>
      <dgm:t>
        <a:bodyPr/>
        <a:lstStyle/>
        <a:p>
          <a:endParaRPr lang="en-US"/>
        </a:p>
      </dgm:t>
    </dgm:pt>
    <dgm:pt modelId="{6B03903D-2083-194D-BF86-7D5912BBB1D7}">
      <dgm:prSet phldrT="[Text]"/>
      <dgm:spPr>
        <a:solidFill>
          <a:schemeClr val="tx1"/>
        </a:solidFill>
        <a:effectLst/>
      </dgm:spPr>
      <dgm:t>
        <a:bodyPr/>
        <a:lstStyle/>
        <a:p>
          <a:r>
            <a:rPr lang="en-US" dirty="0" smtClean="0">
              <a:latin typeface="18 VAG Rounded Bold   07390"/>
              <a:cs typeface="18 vag rounded bold"/>
            </a:rPr>
            <a:t>Object (mach </a:t>
          </a:r>
          <a:r>
            <a:rPr lang="en-US" dirty="0" err="1" smtClean="0">
              <a:latin typeface="18 VAG Rounded Bold   07390"/>
              <a:cs typeface="18 vag rounded bold"/>
            </a:rPr>
            <a:t>lang</a:t>
          </a:r>
          <a:r>
            <a:rPr lang="en-US" dirty="0" smtClean="0">
              <a:latin typeface="18 VAG Rounded Bold   07390"/>
              <a:cs typeface="18 vag rounded bold"/>
            </a:rPr>
            <a:t> module): </a:t>
          </a:r>
          <a:r>
            <a:rPr lang="en-US" b="1" dirty="0" err="1" smtClean="0">
              <a:latin typeface="Courier"/>
              <a:cs typeface="Courier"/>
            </a:rPr>
            <a:t>foo.o</a:t>
          </a:r>
          <a:endParaRPr lang="en-US" b="1" dirty="0">
            <a:latin typeface="Courier"/>
            <a:cs typeface="Courier"/>
          </a:endParaRPr>
        </a:p>
      </dgm:t>
    </dgm:pt>
    <dgm:pt modelId="{85E6419A-A412-6D45-A2EC-AC1C412B286A}" type="parTrans" cxnId="{55CBBF3D-C657-A549-98E8-E82AFB6E9BEF}">
      <dgm:prSet/>
      <dgm:spPr/>
      <dgm:t>
        <a:bodyPr/>
        <a:lstStyle/>
        <a:p>
          <a:endParaRPr lang="en-US"/>
        </a:p>
      </dgm:t>
    </dgm:pt>
    <dgm:pt modelId="{5D376323-504A-C340-8959-D874555C3DC1}" type="sibTrans" cxnId="{55CBBF3D-C657-A549-98E8-E82AFB6E9BEF}">
      <dgm:prSet/>
      <dgm:spPr/>
      <dgm:t>
        <a:bodyPr/>
        <a:lstStyle/>
        <a:p>
          <a:endParaRPr lang="en-US"/>
        </a:p>
      </dgm:t>
    </dgm:pt>
    <dgm:pt modelId="{F7CF5AB1-071E-E84C-B329-5536FFDCB271}">
      <dgm:prSet phldrT="[Text]"/>
      <dgm:spPr>
        <a:solidFill>
          <a:schemeClr val="tx1"/>
        </a:solidFill>
        <a:effectLst/>
      </dgm:spPr>
      <dgm:t>
        <a:bodyPr/>
        <a:lstStyle/>
        <a:p>
          <a:r>
            <a:rPr lang="en-US" dirty="0" smtClean="0">
              <a:latin typeface="18 VAG Rounded Bold   07390"/>
              <a:cs typeface="18 vag rounded bold"/>
            </a:rPr>
            <a:t>Linker</a:t>
          </a:r>
          <a:endParaRPr lang="en-US" dirty="0">
            <a:latin typeface="18 VAG Rounded Bold   07390"/>
            <a:cs typeface="18 vag rounded bold"/>
          </a:endParaRPr>
        </a:p>
      </dgm:t>
    </dgm:pt>
    <dgm:pt modelId="{36F80118-D772-0B4D-A376-7A5C21BB1E28}" type="parTrans" cxnId="{8029E182-EB9C-EA4D-95FA-41926A8ADE8C}">
      <dgm:prSet/>
      <dgm:spPr/>
      <dgm:t>
        <a:bodyPr/>
        <a:lstStyle/>
        <a:p>
          <a:endParaRPr lang="en-US"/>
        </a:p>
      </dgm:t>
    </dgm:pt>
    <dgm:pt modelId="{F0E78D73-4682-9E4A-A3C1-F2253996F6DD}" type="sibTrans" cxnId="{8029E182-EB9C-EA4D-95FA-41926A8ADE8C}">
      <dgm:prSet/>
      <dgm:spPr/>
      <dgm:t>
        <a:bodyPr/>
        <a:lstStyle/>
        <a:p>
          <a:endParaRPr lang="en-US"/>
        </a:p>
      </dgm:t>
    </dgm:pt>
    <dgm:pt modelId="{AAECF816-E805-754C-9D44-383350129CB4}">
      <dgm:prSet phldrT="[Text]"/>
      <dgm:spPr>
        <a:solidFill>
          <a:schemeClr val="accent2"/>
        </a:solidFill>
        <a:ln>
          <a:noFill/>
        </a:ln>
        <a:effectLst>
          <a:glow rad="101600">
            <a:schemeClr val="accent2">
              <a:alpha val="75000"/>
            </a:schemeClr>
          </a:glow>
        </a:effectLst>
      </dgm:spPr>
      <dgm:t>
        <a:bodyPr/>
        <a:lstStyle/>
        <a:p>
          <a:r>
            <a:rPr lang="en-US" dirty="0" smtClean="0">
              <a:latin typeface="18 VAG Rounded Bold   07390"/>
              <a:cs typeface="18 vag rounded bold"/>
            </a:rPr>
            <a:t>Loader</a:t>
          </a:r>
          <a:endParaRPr lang="en-US" dirty="0">
            <a:latin typeface="18 VAG Rounded Bold   07390"/>
            <a:cs typeface="18 vag rounded bold"/>
          </a:endParaRPr>
        </a:p>
      </dgm:t>
    </dgm:pt>
    <dgm:pt modelId="{2B05313B-C6F0-4142-892D-F95E9FF44698}" type="parTrans" cxnId="{A37394B4-6A17-0D44-9B34-3A3A9B85B251}">
      <dgm:prSet/>
      <dgm:spPr/>
      <dgm:t>
        <a:bodyPr/>
        <a:lstStyle/>
        <a:p>
          <a:endParaRPr lang="en-US"/>
        </a:p>
      </dgm:t>
    </dgm:pt>
    <dgm:pt modelId="{462D0BCD-7AB9-3F41-8CD3-36E39FF6E7C2}" type="sibTrans" cxnId="{A37394B4-6A17-0D44-9B34-3A3A9B85B251}">
      <dgm:prSet/>
      <dgm:spPr/>
      <dgm:t>
        <a:bodyPr/>
        <a:lstStyle/>
        <a:p>
          <a:endParaRPr lang="en-US"/>
        </a:p>
      </dgm:t>
    </dgm:pt>
    <dgm:pt modelId="{B7F0B060-9CB7-7E41-B723-A4CFD981EC89}" type="pres">
      <dgm:prSet presAssocID="{6874B277-C05A-F04C-81F1-AFE82E7C694D}" presName="Name0" presStyleCnt="0">
        <dgm:presLayoutVars>
          <dgm:dir/>
          <dgm:animLvl val="lvl"/>
          <dgm:resizeHandles val="exact"/>
        </dgm:presLayoutVars>
      </dgm:prSet>
      <dgm:spPr/>
      <dgm:t>
        <a:bodyPr/>
        <a:lstStyle/>
        <a:p>
          <a:endParaRPr lang="en-US"/>
        </a:p>
      </dgm:t>
    </dgm:pt>
    <dgm:pt modelId="{B0D0E4A9-CEEB-6746-9751-6C5AC61544C0}" type="pres">
      <dgm:prSet presAssocID="{9EEDC6EE-0E75-AD42-9AD4-6A3E98423EF6}" presName="boxAndChildren" presStyleCnt="0"/>
      <dgm:spPr/>
    </dgm:pt>
    <dgm:pt modelId="{9C8D402F-1368-C044-A738-2DA9F17F3CC6}" type="pres">
      <dgm:prSet presAssocID="{9EEDC6EE-0E75-AD42-9AD4-6A3E98423EF6}" presName="parentTextBox" presStyleLbl="node1" presStyleIdx="0" presStyleCnt="9"/>
      <dgm:spPr/>
      <dgm:t>
        <a:bodyPr/>
        <a:lstStyle/>
        <a:p>
          <a:endParaRPr lang="en-US"/>
        </a:p>
      </dgm:t>
    </dgm:pt>
    <dgm:pt modelId="{71A0E934-7612-6845-8F99-DAFB9FA1977C}" type="pres">
      <dgm:prSet presAssocID="{462D0BCD-7AB9-3F41-8CD3-36E39FF6E7C2}" presName="sp" presStyleCnt="0"/>
      <dgm:spPr/>
    </dgm:pt>
    <dgm:pt modelId="{AEACEC9F-8E0C-314B-846C-60AB9667B250}" type="pres">
      <dgm:prSet presAssocID="{AAECF816-E805-754C-9D44-383350129CB4}" presName="arrowAndChildren" presStyleCnt="0"/>
      <dgm:spPr/>
    </dgm:pt>
    <dgm:pt modelId="{7B12BA32-5DB0-C047-A0D4-1650BF6FB212}" type="pres">
      <dgm:prSet presAssocID="{AAECF816-E805-754C-9D44-383350129CB4}" presName="parentTextArrow" presStyleLbl="node1" presStyleIdx="1" presStyleCnt="9"/>
      <dgm:spPr/>
      <dgm:t>
        <a:bodyPr/>
        <a:lstStyle/>
        <a:p>
          <a:endParaRPr lang="en-US"/>
        </a:p>
      </dgm:t>
    </dgm:pt>
    <dgm:pt modelId="{8E0656CC-EAD5-064F-B087-AAD2461BB8B3}" type="pres">
      <dgm:prSet presAssocID="{014EA806-C7AA-534D-B230-34AA4BA39074}" presName="sp" presStyleCnt="0"/>
      <dgm:spPr/>
    </dgm:pt>
    <dgm:pt modelId="{8D394CE5-702C-124D-8669-24721F7FC071}" type="pres">
      <dgm:prSet presAssocID="{3D3E9305-B39C-9E47-8B0E-704DE21276A2}" presName="arrowAndChildren" presStyleCnt="0"/>
      <dgm:spPr/>
    </dgm:pt>
    <dgm:pt modelId="{0BF3E98C-8570-8B42-AC81-4CC700DE9808}" type="pres">
      <dgm:prSet presAssocID="{3D3E9305-B39C-9E47-8B0E-704DE21276A2}" presName="parentTextArrow" presStyleLbl="node1" presStyleIdx="2" presStyleCnt="9"/>
      <dgm:spPr/>
      <dgm:t>
        <a:bodyPr/>
        <a:lstStyle/>
        <a:p>
          <a:endParaRPr lang="en-US"/>
        </a:p>
      </dgm:t>
    </dgm:pt>
    <dgm:pt modelId="{965CCB3D-734A-E140-9CC4-28A7D8FC2BB1}" type="pres">
      <dgm:prSet presAssocID="{F0E78D73-4682-9E4A-A3C1-F2253996F6DD}" presName="sp" presStyleCnt="0"/>
      <dgm:spPr/>
    </dgm:pt>
    <dgm:pt modelId="{06147846-209D-B742-B056-CDEABBF24055}" type="pres">
      <dgm:prSet presAssocID="{F7CF5AB1-071E-E84C-B329-5536FFDCB271}" presName="arrowAndChildren" presStyleCnt="0"/>
      <dgm:spPr/>
    </dgm:pt>
    <dgm:pt modelId="{7AE1C772-9DBB-6441-BE15-0E1D3D6FE59C}" type="pres">
      <dgm:prSet presAssocID="{F7CF5AB1-071E-E84C-B329-5536FFDCB271}" presName="parentTextArrow" presStyleLbl="node1" presStyleIdx="3" presStyleCnt="9"/>
      <dgm:spPr/>
      <dgm:t>
        <a:bodyPr/>
        <a:lstStyle/>
        <a:p>
          <a:endParaRPr lang="en-US"/>
        </a:p>
      </dgm:t>
    </dgm:pt>
    <dgm:pt modelId="{979A61D6-0C81-FE40-A5AE-EED2D9248FDA}" type="pres">
      <dgm:prSet presAssocID="{5D376323-504A-C340-8959-D874555C3DC1}" presName="sp" presStyleCnt="0"/>
      <dgm:spPr/>
    </dgm:pt>
    <dgm:pt modelId="{71F1C9E9-2347-E547-849F-4421607881AC}" type="pres">
      <dgm:prSet presAssocID="{6B03903D-2083-194D-BF86-7D5912BBB1D7}" presName="arrowAndChildren" presStyleCnt="0"/>
      <dgm:spPr/>
    </dgm:pt>
    <dgm:pt modelId="{9BE3E724-A622-1F42-8344-499FE3CB1213}" type="pres">
      <dgm:prSet presAssocID="{6B03903D-2083-194D-BF86-7D5912BBB1D7}" presName="parentTextArrow" presStyleLbl="node1" presStyleIdx="4" presStyleCnt="9"/>
      <dgm:spPr/>
      <dgm:t>
        <a:bodyPr/>
        <a:lstStyle/>
        <a:p>
          <a:endParaRPr lang="en-US"/>
        </a:p>
      </dgm:t>
    </dgm:pt>
    <dgm:pt modelId="{C493CD63-1571-9E43-BF69-41F258302629}" type="pres">
      <dgm:prSet presAssocID="{F4637A65-98E0-094D-B4FC-616888A7C479}" presName="sp" presStyleCnt="0"/>
      <dgm:spPr/>
    </dgm:pt>
    <dgm:pt modelId="{97001315-234F-A54F-AC68-B6F97AD7D208}" type="pres">
      <dgm:prSet presAssocID="{7A703120-5E94-4E43-AFCE-8826D79E0752}" presName="arrowAndChildren" presStyleCnt="0"/>
      <dgm:spPr/>
    </dgm:pt>
    <dgm:pt modelId="{6CF617F3-BDBA-D747-8539-E57CDB546D4C}" type="pres">
      <dgm:prSet presAssocID="{7A703120-5E94-4E43-AFCE-8826D79E0752}" presName="parentTextArrow" presStyleLbl="node1" presStyleIdx="5" presStyleCnt="9"/>
      <dgm:spPr/>
      <dgm:t>
        <a:bodyPr/>
        <a:lstStyle/>
        <a:p>
          <a:endParaRPr lang="en-US"/>
        </a:p>
      </dgm:t>
    </dgm:pt>
    <dgm:pt modelId="{168654CF-17DC-EB42-A308-BCC6A9B24CEA}" type="pres">
      <dgm:prSet presAssocID="{A2C4A343-66AA-C241-855D-24C153D727C0}" presName="sp" presStyleCnt="0"/>
      <dgm:spPr/>
    </dgm:pt>
    <dgm:pt modelId="{73505428-7FB4-9445-A8EC-9E53F8051833}" type="pres">
      <dgm:prSet presAssocID="{7B490873-3F8C-6C47-BCCE-B410429C0291}" presName="arrowAndChildren" presStyleCnt="0"/>
      <dgm:spPr/>
    </dgm:pt>
    <dgm:pt modelId="{8861396F-4F80-1949-97A7-CA9286FE350B}" type="pres">
      <dgm:prSet presAssocID="{7B490873-3F8C-6C47-BCCE-B410429C0291}" presName="parentTextArrow" presStyleLbl="node1" presStyleIdx="6" presStyleCnt="9"/>
      <dgm:spPr/>
      <dgm:t>
        <a:bodyPr/>
        <a:lstStyle/>
        <a:p>
          <a:endParaRPr lang="en-US"/>
        </a:p>
      </dgm:t>
    </dgm:pt>
    <dgm:pt modelId="{B7612272-CD93-E04E-AC1D-B68F207428B7}" type="pres">
      <dgm:prSet presAssocID="{2C5CF12D-E515-574D-BAB8-DA757FC1B314}" presName="sp" presStyleCnt="0"/>
      <dgm:spPr/>
    </dgm:pt>
    <dgm:pt modelId="{86CB7E37-0270-FA45-8B24-A03586F19ACE}" type="pres">
      <dgm:prSet presAssocID="{0D15FB73-0BBB-714B-9BB0-C2B2726CD3E1}" presName="arrowAndChildren" presStyleCnt="0"/>
      <dgm:spPr/>
    </dgm:pt>
    <dgm:pt modelId="{8E8E96C2-4F36-1749-BDB3-46131329B4B5}" type="pres">
      <dgm:prSet presAssocID="{0D15FB73-0BBB-714B-9BB0-C2B2726CD3E1}" presName="parentTextArrow" presStyleLbl="node1" presStyleIdx="7" presStyleCnt="9"/>
      <dgm:spPr/>
      <dgm:t>
        <a:bodyPr/>
        <a:lstStyle/>
        <a:p>
          <a:endParaRPr lang="en-US"/>
        </a:p>
      </dgm:t>
    </dgm:pt>
    <dgm:pt modelId="{1447AF3E-E6DA-5D45-8B21-A21A1207AEB5}" type="pres">
      <dgm:prSet presAssocID="{882EB0D7-7DF2-6140-B95A-892D51B1544B}" presName="sp" presStyleCnt="0"/>
      <dgm:spPr/>
    </dgm:pt>
    <dgm:pt modelId="{56CB6B94-7E70-C043-ADBF-B3C931176F34}" type="pres">
      <dgm:prSet presAssocID="{E6A2FABE-CA65-FF46-827D-F94953C1F6DD}" presName="arrowAndChildren" presStyleCnt="0"/>
      <dgm:spPr/>
    </dgm:pt>
    <dgm:pt modelId="{0F6727B6-DD01-E94D-A473-7A95C2277833}" type="pres">
      <dgm:prSet presAssocID="{E6A2FABE-CA65-FF46-827D-F94953C1F6DD}" presName="parentTextArrow" presStyleLbl="node1" presStyleIdx="8" presStyleCnt="9"/>
      <dgm:spPr/>
      <dgm:t>
        <a:bodyPr/>
        <a:lstStyle/>
        <a:p>
          <a:endParaRPr lang="en-US"/>
        </a:p>
      </dgm:t>
    </dgm:pt>
  </dgm:ptLst>
  <dgm:cxnLst>
    <dgm:cxn modelId="{232109FD-EFF3-2341-8AEC-1B654F11E292}" type="presOf" srcId="{6B03903D-2083-194D-BF86-7D5912BBB1D7}" destId="{9BE3E724-A622-1F42-8344-499FE3CB1213}" srcOrd="0" destOrd="0" presId="urn:microsoft.com/office/officeart/2005/8/layout/process4"/>
    <dgm:cxn modelId="{3EA53941-8622-3548-8465-0577F8CEB685}" type="presOf" srcId="{9EEDC6EE-0E75-AD42-9AD4-6A3E98423EF6}" destId="{9C8D402F-1368-C044-A738-2DA9F17F3CC6}" srcOrd="0" destOrd="0" presId="urn:microsoft.com/office/officeart/2005/8/layout/process4"/>
    <dgm:cxn modelId="{A37394B4-6A17-0D44-9B34-3A3A9B85B251}" srcId="{6874B277-C05A-F04C-81F1-AFE82E7C694D}" destId="{AAECF816-E805-754C-9D44-383350129CB4}" srcOrd="7" destOrd="0" parTransId="{2B05313B-C6F0-4142-892D-F95E9FF44698}" sibTransId="{462D0BCD-7AB9-3F41-8CD3-36E39FF6E7C2}"/>
    <dgm:cxn modelId="{00C63BDD-6812-B541-83A0-C524778A2A33}" srcId="{6874B277-C05A-F04C-81F1-AFE82E7C694D}" destId="{7B490873-3F8C-6C47-BCCE-B410429C0291}" srcOrd="2" destOrd="0" parTransId="{A6001A36-4E94-404D-BE9C-3F83BAB95158}" sibTransId="{A2C4A343-66AA-C241-855D-24C153D727C0}"/>
    <dgm:cxn modelId="{9DB6560F-868A-A245-A71C-2635FF4B4557}" type="presOf" srcId="{3D3E9305-B39C-9E47-8B0E-704DE21276A2}" destId="{0BF3E98C-8570-8B42-AC81-4CC700DE9808}" srcOrd="0" destOrd="0" presId="urn:microsoft.com/office/officeart/2005/8/layout/process4"/>
    <dgm:cxn modelId="{EEE5705F-A4DA-924C-9E1E-0F6636096851}" srcId="{6874B277-C05A-F04C-81F1-AFE82E7C694D}" destId="{9EEDC6EE-0E75-AD42-9AD4-6A3E98423EF6}" srcOrd="8" destOrd="0" parTransId="{B18F3A01-B443-5F43-AE30-C485E3C7DEFD}" sibTransId="{CF272826-2EE2-284F-82CE-80D2F54D06A1}"/>
    <dgm:cxn modelId="{2A28F731-37DF-AD41-905B-B8DB1D245778}" srcId="{6874B277-C05A-F04C-81F1-AFE82E7C694D}" destId="{E6A2FABE-CA65-FF46-827D-F94953C1F6DD}" srcOrd="0" destOrd="0" parTransId="{2413BF35-2EF3-9047-AA3F-BE5902002ED6}" sibTransId="{882EB0D7-7DF2-6140-B95A-892D51B1544B}"/>
    <dgm:cxn modelId="{FE2F71F4-E073-B046-892B-5C2C7910F623}" srcId="{6874B277-C05A-F04C-81F1-AFE82E7C694D}" destId="{3D3E9305-B39C-9E47-8B0E-704DE21276A2}" srcOrd="6" destOrd="0" parTransId="{A9B374A5-7135-8946-82F1-B740DB02A802}" sibTransId="{014EA806-C7AA-534D-B230-34AA4BA39074}"/>
    <dgm:cxn modelId="{8029E182-EB9C-EA4D-95FA-41926A8ADE8C}" srcId="{6874B277-C05A-F04C-81F1-AFE82E7C694D}" destId="{F7CF5AB1-071E-E84C-B329-5536FFDCB271}" srcOrd="5" destOrd="0" parTransId="{36F80118-D772-0B4D-A376-7A5C21BB1E28}" sibTransId="{F0E78D73-4682-9E4A-A3C1-F2253996F6DD}"/>
    <dgm:cxn modelId="{6081476D-B13A-5543-AB37-FB98ACB34A4F}" type="presOf" srcId="{6874B277-C05A-F04C-81F1-AFE82E7C694D}" destId="{B7F0B060-9CB7-7E41-B723-A4CFD981EC89}" srcOrd="0" destOrd="0" presId="urn:microsoft.com/office/officeart/2005/8/layout/process4"/>
    <dgm:cxn modelId="{72D00FB4-E8E1-A740-AE54-60ECD07A47BA}" type="presOf" srcId="{0D15FB73-0BBB-714B-9BB0-C2B2726CD3E1}" destId="{8E8E96C2-4F36-1749-BDB3-46131329B4B5}" srcOrd="0" destOrd="0" presId="urn:microsoft.com/office/officeart/2005/8/layout/process4"/>
    <dgm:cxn modelId="{55CBBF3D-C657-A549-98E8-E82AFB6E9BEF}" srcId="{6874B277-C05A-F04C-81F1-AFE82E7C694D}" destId="{6B03903D-2083-194D-BF86-7D5912BBB1D7}" srcOrd="4" destOrd="0" parTransId="{85E6419A-A412-6D45-A2EC-AC1C412B286A}" sibTransId="{5D376323-504A-C340-8959-D874555C3DC1}"/>
    <dgm:cxn modelId="{32CF1DF4-1DF4-EB45-A9BF-7A131EAD9566}" type="presOf" srcId="{F7CF5AB1-071E-E84C-B329-5536FFDCB271}" destId="{7AE1C772-9DBB-6441-BE15-0E1D3D6FE59C}" srcOrd="0" destOrd="0" presId="urn:microsoft.com/office/officeart/2005/8/layout/process4"/>
    <dgm:cxn modelId="{BBC825D9-B6DB-354B-9CD1-00F88CA5367E}" type="presOf" srcId="{AAECF816-E805-754C-9D44-383350129CB4}" destId="{7B12BA32-5DB0-C047-A0D4-1650BF6FB212}" srcOrd="0" destOrd="0" presId="urn:microsoft.com/office/officeart/2005/8/layout/process4"/>
    <dgm:cxn modelId="{6CF8DDA0-4DC9-BA4E-81DE-DBE8D505A073}" type="presOf" srcId="{7A703120-5E94-4E43-AFCE-8826D79E0752}" destId="{6CF617F3-BDBA-D747-8539-E57CDB546D4C}" srcOrd="0" destOrd="0" presId="urn:microsoft.com/office/officeart/2005/8/layout/process4"/>
    <dgm:cxn modelId="{D43D05D8-A8AF-9547-9E59-27C21CF6D3E8}" srcId="{6874B277-C05A-F04C-81F1-AFE82E7C694D}" destId="{7A703120-5E94-4E43-AFCE-8826D79E0752}" srcOrd="3" destOrd="0" parTransId="{0040CADA-ECD6-1242-9279-F53B42892525}" sibTransId="{F4637A65-98E0-094D-B4FC-616888A7C479}"/>
    <dgm:cxn modelId="{D9545761-6490-C549-BA23-39EB97F3FC36}" type="presOf" srcId="{7B490873-3F8C-6C47-BCCE-B410429C0291}" destId="{8861396F-4F80-1949-97A7-CA9286FE350B}" srcOrd="0" destOrd="0" presId="urn:microsoft.com/office/officeart/2005/8/layout/process4"/>
    <dgm:cxn modelId="{0CB3CD61-9FA9-794E-A76B-4D5000E65747}" type="presOf" srcId="{E6A2FABE-CA65-FF46-827D-F94953C1F6DD}" destId="{0F6727B6-DD01-E94D-A473-7A95C2277833}" srcOrd="0" destOrd="0" presId="urn:microsoft.com/office/officeart/2005/8/layout/process4"/>
    <dgm:cxn modelId="{697F501B-DB98-3743-9895-212971610050}" srcId="{6874B277-C05A-F04C-81F1-AFE82E7C694D}" destId="{0D15FB73-0BBB-714B-9BB0-C2B2726CD3E1}" srcOrd="1" destOrd="0" parTransId="{E7CB6CB2-8AB0-0145-A0AB-6D20EAD10602}" sibTransId="{2C5CF12D-E515-574D-BAB8-DA757FC1B314}"/>
    <dgm:cxn modelId="{35795E1C-5612-F349-BF1D-23A409B65E21}" type="presParOf" srcId="{B7F0B060-9CB7-7E41-B723-A4CFD981EC89}" destId="{B0D0E4A9-CEEB-6746-9751-6C5AC61544C0}" srcOrd="0" destOrd="0" presId="urn:microsoft.com/office/officeart/2005/8/layout/process4"/>
    <dgm:cxn modelId="{0690125C-FC02-2F4D-A50D-E3AFAD2EB716}" type="presParOf" srcId="{B0D0E4A9-CEEB-6746-9751-6C5AC61544C0}" destId="{9C8D402F-1368-C044-A738-2DA9F17F3CC6}" srcOrd="0" destOrd="0" presId="urn:microsoft.com/office/officeart/2005/8/layout/process4"/>
    <dgm:cxn modelId="{A556E8A8-3B55-BF4B-AEFE-8F957E5389C1}" type="presParOf" srcId="{B7F0B060-9CB7-7E41-B723-A4CFD981EC89}" destId="{71A0E934-7612-6845-8F99-DAFB9FA1977C}" srcOrd="1" destOrd="0" presId="urn:microsoft.com/office/officeart/2005/8/layout/process4"/>
    <dgm:cxn modelId="{8DF794EE-4194-E742-ABE0-3F879DA4493B}" type="presParOf" srcId="{B7F0B060-9CB7-7E41-B723-A4CFD981EC89}" destId="{AEACEC9F-8E0C-314B-846C-60AB9667B250}" srcOrd="2" destOrd="0" presId="urn:microsoft.com/office/officeart/2005/8/layout/process4"/>
    <dgm:cxn modelId="{79D2B274-5592-5E4E-8FE1-AC2AA2D829DA}" type="presParOf" srcId="{AEACEC9F-8E0C-314B-846C-60AB9667B250}" destId="{7B12BA32-5DB0-C047-A0D4-1650BF6FB212}" srcOrd="0" destOrd="0" presId="urn:microsoft.com/office/officeart/2005/8/layout/process4"/>
    <dgm:cxn modelId="{940FADBB-3836-E545-8440-FE48E99D9A46}" type="presParOf" srcId="{B7F0B060-9CB7-7E41-B723-A4CFD981EC89}" destId="{8E0656CC-EAD5-064F-B087-AAD2461BB8B3}" srcOrd="3" destOrd="0" presId="urn:microsoft.com/office/officeart/2005/8/layout/process4"/>
    <dgm:cxn modelId="{B6EEEDD7-A36B-D645-A02C-895D1D802651}" type="presParOf" srcId="{B7F0B060-9CB7-7E41-B723-A4CFD981EC89}" destId="{8D394CE5-702C-124D-8669-24721F7FC071}" srcOrd="4" destOrd="0" presId="urn:microsoft.com/office/officeart/2005/8/layout/process4"/>
    <dgm:cxn modelId="{6D3CA545-444B-0A46-A926-9D9824279251}" type="presParOf" srcId="{8D394CE5-702C-124D-8669-24721F7FC071}" destId="{0BF3E98C-8570-8B42-AC81-4CC700DE9808}" srcOrd="0" destOrd="0" presId="urn:microsoft.com/office/officeart/2005/8/layout/process4"/>
    <dgm:cxn modelId="{DCF7FB7C-707E-5B4B-BBB4-3120CA586AA9}" type="presParOf" srcId="{B7F0B060-9CB7-7E41-B723-A4CFD981EC89}" destId="{965CCB3D-734A-E140-9CC4-28A7D8FC2BB1}" srcOrd="5" destOrd="0" presId="urn:microsoft.com/office/officeart/2005/8/layout/process4"/>
    <dgm:cxn modelId="{24B78ACF-7863-5A42-8971-AC6C9FAFB1E9}" type="presParOf" srcId="{B7F0B060-9CB7-7E41-B723-A4CFD981EC89}" destId="{06147846-209D-B742-B056-CDEABBF24055}" srcOrd="6" destOrd="0" presId="urn:microsoft.com/office/officeart/2005/8/layout/process4"/>
    <dgm:cxn modelId="{A9AB48C0-F2FA-224B-AD1D-3699E7DF54F5}" type="presParOf" srcId="{06147846-209D-B742-B056-CDEABBF24055}" destId="{7AE1C772-9DBB-6441-BE15-0E1D3D6FE59C}" srcOrd="0" destOrd="0" presId="urn:microsoft.com/office/officeart/2005/8/layout/process4"/>
    <dgm:cxn modelId="{8E7D227E-0A96-704D-9343-E4EC0B6A39F7}" type="presParOf" srcId="{B7F0B060-9CB7-7E41-B723-A4CFD981EC89}" destId="{979A61D6-0C81-FE40-A5AE-EED2D9248FDA}" srcOrd="7" destOrd="0" presId="urn:microsoft.com/office/officeart/2005/8/layout/process4"/>
    <dgm:cxn modelId="{DEE43B0D-7EC6-8F4C-A18E-6057DC8AEDA6}" type="presParOf" srcId="{B7F0B060-9CB7-7E41-B723-A4CFD981EC89}" destId="{71F1C9E9-2347-E547-849F-4421607881AC}" srcOrd="8" destOrd="0" presId="urn:microsoft.com/office/officeart/2005/8/layout/process4"/>
    <dgm:cxn modelId="{952F741A-24E2-B64D-8D05-F1868967A59A}" type="presParOf" srcId="{71F1C9E9-2347-E547-849F-4421607881AC}" destId="{9BE3E724-A622-1F42-8344-499FE3CB1213}" srcOrd="0" destOrd="0" presId="urn:microsoft.com/office/officeart/2005/8/layout/process4"/>
    <dgm:cxn modelId="{2A302166-A098-6744-8CCC-919749F1C905}" type="presParOf" srcId="{B7F0B060-9CB7-7E41-B723-A4CFD981EC89}" destId="{C493CD63-1571-9E43-BF69-41F258302629}" srcOrd="9" destOrd="0" presId="urn:microsoft.com/office/officeart/2005/8/layout/process4"/>
    <dgm:cxn modelId="{4B1FB8F6-B953-4E46-A0BC-9FCE6E543D81}" type="presParOf" srcId="{B7F0B060-9CB7-7E41-B723-A4CFD981EC89}" destId="{97001315-234F-A54F-AC68-B6F97AD7D208}" srcOrd="10" destOrd="0" presId="urn:microsoft.com/office/officeart/2005/8/layout/process4"/>
    <dgm:cxn modelId="{B2AE8DFE-44CA-4242-8AD1-1C1F71697C3D}" type="presParOf" srcId="{97001315-234F-A54F-AC68-B6F97AD7D208}" destId="{6CF617F3-BDBA-D747-8539-E57CDB546D4C}" srcOrd="0" destOrd="0" presId="urn:microsoft.com/office/officeart/2005/8/layout/process4"/>
    <dgm:cxn modelId="{5086C2A6-34F7-7A4A-8D7B-31BB974E0155}" type="presParOf" srcId="{B7F0B060-9CB7-7E41-B723-A4CFD981EC89}" destId="{168654CF-17DC-EB42-A308-BCC6A9B24CEA}" srcOrd="11" destOrd="0" presId="urn:microsoft.com/office/officeart/2005/8/layout/process4"/>
    <dgm:cxn modelId="{40C18BE9-FA1E-2F49-892C-4361998447FE}" type="presParOf" srcId="{B7F0B060-9CB7-7E41-B723-A4CFD981EC89}" destId="{73505428-7FB4-9445-A8EC-9E53F8051833}" srcOrd="12" destOrd="0" presId="urn:microsoft.com/office/officeart/2005/8/layout/process4"/>
    <dgm:cxn modelId="{3DB98F4D-E3E5-9F4D-A168-9A74BA79FB60}" type="presParOf" srcId="{73505428-7FB4-9445-A8EC-9E53F8051833}" destId="{8861396F-4F80-1949-97A7-CA9286FE350B}" srcOrd="0" destOrd="0" presId="urn:microsoft.com/office/officeart/2005/8/layout/process4"/>
    <dgm:cxn modelId="{78898F95-928A-E944-87E8-ADE6CB7311DF}" type="presParOf" srcId="{B7F0B060-9CB7-7E41-B723-A4CFD981EC89}" destId="{B7612272-CD93-E04E-AC1D-B68F207428B7}" srcOrd="13" destOrd="0" presId="urn:microsoft.com/office/officeart/2005/8/layout/process4"/>
    <dgm:cxn modelId="{8DD8A31E-061E-384C-920B-3BB172EDBBDA}" type="presParOf" srcId="{B7F0B060-9CB7-7E41-B723-A4CFD981EC89}" destId="{86CB7E37-0270-FA45-8B24-A03586F19ACE}" srcOrd="14" destOrd="0" presId="urn:microsoft.com/office/officeart/2005/8/layout/process4"/>
    <dgm:cxn modelId="{5B156D90-AF58-3E43-80DB-FB5716B8E974}" type="presParOf" srcId="{86CB7E37-0270-FA45-8B24-A03586F19ACE}" destId="{8E8E96C2-4F36-1749-BDB3-46131329B4B5}" srcOrd="0" destOrd="0" presId="urn:microsoft.com/office/officeart/2005/8/layout/process4"/>
    <dgm:cxn modelId="{EC1C3A3F-3E1C-864F-9EDC-1C7751439129}" type="presParOf" srcId="{B7F0B060-9CB7-7E41-B723-A4CFD981EC89}" destId="{1447AF3E-E6DA-5D45-8B21-A21A1207AEB5}" srcOrd="15" destOrd="0" presId="urn:microsoft.com/office/officeart/2005/8/layout/process4"/>
    <dgm:cxn modelId="{D4876922-34DC-6046-B8F2-3A4B76991489}" type="presParOf" srcId="{B7F0B060-9CB7-7E41-B723-A4CFD981EC89}" destId="{56CB6B94-7E70-C043-ADBF-B3C931176F34}" srcOrd="16" destOrd="0" presId="urn:microsoft.com/office/officeart/2005/8/layout/process4"/>
    <dgm:cxn modelId="{656378F6-4C47-484E-B083-E95ACDA9706F}" type="presParOf" srcId="{56CB6B94-7E70-C043-ADBF-B3C931176F34}" destId="{0F6727B6-DD01-E94D-A473-7A95C22778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74B277-C05A-F04C-81F1-AFE82E7C694D}" type="doc">
      <dgm:prSet loTypeId="urn:microsoft.com/office/officeart/2005/8/layout/process4" loCatId="process" qsTypeId="urn:microsoft.com/office/officeart/2005/8/quickstyle/3D6" qsCatId="3D" csTypeId="urn:microsoft.com/office/officeart/2005/8/colors/colorful1#16" csCatId="colorful" phldr="1"/>
      <dgm:spPr>
        <a:scene3d>
          <a:camera prst="perspectiveFront" fov="5700000" zoom="92000">
            <a:rot lat="19536425" lon="20871123" rev="415955"/>
          </a:camera>
          <a:lightRig rig="balanced" dir="t">
            <a:rot lat="0" lon="0" rev="12700000"/>
          </a:lightRig>
        </a:scene3d>
      </dgm:spPr>
      <dgm:t>
        <a:bodyPr/>
        <a:lstStyle/>
        <a:p>
          <a:endParaRPr lang="en-US"/>
        </a:p>
      </dgm:t>
    </dgm:pt>
    <dgm:pt modelId="{6B03903D-2083-194D-BF86-7D5912BBB1D7}">
      <dgm:prSet phldrT="[Text]"/>
      <dgm:spPr>
        <a:solidFill>
          <a:schemeClr val="tx1"/>
        </a:solidFill>
        <a:effectLst/>
        <a:sp3d prstMaterial="plastic">
          <a:bevelT w="50800" h="50800"/>
          <a:bevelB w="50800" h="50800"/>
        </a:sp3d>
      </dgm:spPr>
      <dgm:t>
        <a:bodyPr/>
        <a:lstStyle/>
        <a:p>
          <a:r>
            <a:rPr lang="en-US" b="1" dirty="0" err="1" smtClean="0">
              <a:latin typeface="Courier"/>
              <a:cs typeface="Courier"/>
            </a:rPr>
            <a:t>lib.o</a:t>
          </a:r>
          <a:endParaRPr lang="en-US" b="1" dirty="0">
            <a:latin typeface="Courier"/>
            <a:cs typeface="Courier"/>
          </a:endParaRPr>
        </a:p>
      </dgm:t>
    </dgm:pt>
    <dgm:pt modelId="{85E6419A-A412-6D45-A2EC-AC1C412B286A}" type="parTrans" cxnId="{55CBBF3D-C657-A549-98E8-E82AFB6E9BEF}">
      <dgm:prSet/>
      <dgm:spPr/>
      <dgm:t>
        <a:bodyPr/>
        <a:lstStyle/>
        <a:p>
          <a:endParaRPr lang="en-US"/>
        </a:p>
      </dgm:t>
    </dgm:pt>
    <dgm:pt modelId="{5D376323-504A-C340-8959-D874555C3DC1}" type="sibTrans" cxnId="{55CBBF3D-C657-A549-98E8-E82AFB6E9BEF}">
      <dgm:prSet/>
      <dgm:spPr/>
      <dgm:t>
        <a:bodyPr/>
        <a:lstStyle/>
        <a:p>
          <a:endParaRPr lang="en-US"/>
        </a:p>
      </dgm:t>
    </dgm:pt>
    <dgm:pt modelId="{B7F0B060-9CB7-7E41-B723-A4CFD981EC89}" type="pres">
      <dgm:prSet presAssocID="{6874B277-C05A-F04C-81F1-AFE82E7C694D}" presName="Name0" presStyleCnt="0">
        <dgm:presLayoutVars>
          <dgm:dir/>
          <dgm:animLvl val="lvl"/>
          <dgm:resizeHandles val="exact"/>
        </dgm:presLayoutVars>
      </dgm:prSet>
      <dgm:spPr/>
      <dgm:t>
        <a:bodyPr/>
        <a:lstStyle/>
        <a:p>
          <a:endParaRPr lang="en-US"/>
        </a:p>
      </dgm:t>
    </dgm:pt>
    <dgm:pt modelId="{D8650F80-DA51-1045-90D9-0B85668D54A1}" type="pres">
      <dgm:prSet presAssocID="{6B03903D-2083-194D-BF86-7D5912BBB1D7}" presName="boxAndChildren" presStyleCnt="0"/>
      <dgm:spPr/>
    </dgm:pt>
    <dgm:pt modelId="{E469AF61-9493-3B46-82D0-8B07D495B049}" type="pres">
      <dgm:prSet presAssocID="{6B03903D-2083-194D-BF86-7D5912BBB1D7}" presName="parentTextBox" presStyleLbl="node1" presStyleIdx="0" presStyleCnt="1"/>
      <dgm:spPr>
        <a:prstGeom prst="leftArrowCallout">
          <a:avLst/>
        </a:prstGeom>
      </dgm:spPr>
      <dgm:t>
        <a:bodyPr/>
        <a:lstStyle/>
        <a:p>
          <a:endParaRPr lang="en-US"/>
        </a:p>
      </dgm:t>
    </dgm:pt>
  </dgm:ptLst>
  <dgm:cxnLst>
    <dgm:cxn modelId="{55CBBF3D-C657-A549-98E8-E82AFB6E9BEF}" srcId="{6874B277-C05A-F04C-81F1-AFE82E7C694D}" destId="{6B03903D-2083-194D-BF86-7D5912BBB1D7}" srcOrd="0" destOrd="0" parTransId="{85E6419A-A412-6D45-A2EC-AC1C412B286A}" sibTransId="{5D376323-504A-C340-8959-D874555C3DC1}"/>
    <dgm:cxn modelId="{351A8FA3-DE45-C641-839E-C49D6C404546}" type="presOf" srcId="{6B03903D-2083-194D-BF86-7D5912BBB1D7}" destId="{E469AF61-9493-3B46-82D0-8B07D495B049}" srcOrd="0" destOrd="0" presId="urn:microsoft.com/office/officeart/2005/8/layout/process4"/>
    <dgm:cxn modelId="{97A17954-80E1-D443-B25F-F992E28AFFC7}" type="presOf" srcId="{6874B277-C05A-F04C-81F1-AFE82E7C694D}" destId="{B7F0B060-9CB7-7E41-B723-A4CFD981EC89}" srcOrd="0" destOrd="0" presId="urn:microsoft.com/office/officeart/2005/8/layout/process4"/>
    <dgm:cxn modelId="{75B9EAB0-73CD-7F44-B483-047FF996BC34}" type="presParOf" srcId="{B7F0B060-9CB7-7E41-B723-A4CFD981EC89}" destId="{D8650F80-DA51-1045-90D9-0B85668D54A1}" srcOrd="0" destOrd="0" presId="urn:microsoft.com/office/officeart/2005/8/layout/process4"/>
    <dgm:cxn modelId="{A04A4D85-3B9A-424B-A469-B95F89615949}" type="presParOf" srcId="{D8650F80-DA51-1045-90D9-0B85668D54A1}" destId="{E469AF61-9493-3B46-82D0-8B07D495B04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D402F-1368-C044-A738-2DA9F17F3CC6}">
      <dsp:nvSpPr>
        <dsp:cNvPr id="0" name=""/>
        <dsp:cNvSpPr/>
      </dsp:nvSpPr>
      <dsp:spPr>
        <a:xfrm>
          <a:off x="0" y="6054536"/>
          <a:ext cx="4114800" cy="496769"/>
        </a:xfrm>
        <a:prstGeom prst="rect">
          <a:avLst/>
        </a:prstGeom>
        <a:solidFill>
          <a:schemeClr val="accent6">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Memory</a:t>
          </a:r>
          <a:endParaRPr lang="en-US" sz="1700" kern="1200" dirty="0">
            <a:latin typeface="18 VAG Rounded Bold   07390"/>
            <a:cs typeface="18 vag rounded bold"/>
          </a:endParaRPr>
        </a:p>
      </dsp:txBody>
      <dsp:txXfrm>
        <a:off x="0" y="6054536"/>
        <a:ext cx="4114800" cy="496769"/>
      </dsp:txXfrm>
    </dsp:sp>
    <dsp:sp modelId="{7B12BA32-5DB0-C047-A0D4-1650BF6FB212}">
      <dsp:nvSpPr>
        <dsp:cNvPr id="0" name=""/>
        <dsp:cNvSpPr/>
      </dsp:nvSpPr>
      <dsp:spPr>
        <a:xfrm rot="10800000">
          <a:off x="0" y="5297955"/>
          <a:ext cx="4114800" cy="764031"/>
        </a:xfrm>
        <a:prstGeom prst="upArrowCallout">
          <a:avLst/>
        </a:prstGeom>
        <a:solidFill>
          <a:schemeClr val="accent2"/>
        </a:solidFill>
        <a:ln>
          <a:noFill/>
        </a:ln>
        <a:effectLst>
          <a:glow rad="101600">
            <a:schemeClr val="accent2">
              <a:alpha val="75000"/>
            </a:schemeClr>
          </a:glo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Loader</a:t>
          </a:r>
          <a:endParaRPr lang="en-US" sz="1700" kern="1200" dirty="0">
            <a:latin typeface="18 VAG Rounded Bold   07390"/>
            <a:cs typeface="18 vag rounded bold"/>
          </a:endParaRPr>
        </a:p>
      </dsp:txBody>
      <dsp:txXfrm rot="10800000">
        <a:off x="0" y="5297955"/>
        <a:ext cx="4114800" cy="496444"/>
      </dsp:txXfrm>
    </dsp:sp>
    <dsp:sp modelId="{0BF3E98C-8570-8B42-AC81-4CC700DE9808}">
      <dsp:nvSpPr>
        <dsp:cNvPr id="0" name=""/>
        <dsp:cNvSpPr/>
      </dsp:nvSpPr>
      <dsp:spPr>
        <a:xfrm rot="10800000">
          <a:off x="0" y="4541375"/>
          <a:ext cx="4114800" cy="764031"/>
        </a:xfrm>
        <a:prstGeom prst="upArrowCallout">
          <a:avLst/>
        </a:prstGeom>
        <a:solidFill>
          <a:schemeClr val="accent6">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Executable (mach </a:t>
          </a:r>
          <a:r>
            <a:rPr lang="en-US" sz="1700" kern="1200" dirty="0" err="1" smtClean="0">
              <a:latin typeface="18 VAG Rounded Bold   07390"/>
              <a:cs typeface="18 vag rounded bold"/>
            </a:rPr>
            <a:t>lang</a:t>
          </a:r>
          <a:r>
            <a:rPr lang="en-US" sz="1700" kern="1200" dirty="0" smtClean="0">
              <a:latin typeface="18 VAG Rounded Bold   07390"/>
              <a:cs typeface="18 vag rounded bold"/>
            </a:rPr>
            <a:t> </a:t>
          </a:r>
          <a:r>
            <a:rPr lang="en-US" sz="1700" kern="1200" dirty="0" err="1" smtClean="0">
              <a:latin typeface="18 VAG Rounded Bold   07390"/>
              <a:cs typeface="18 vag rounded bold"/>
            </a:rPr>
            <a:t>pgm</a:t>
          </a:r>
          <a:r>
            <a:rPr lang="en-US" sz="1700" kern="1200" dirty="0" smtClean="0">
              <a:latin typeface="18 VAG Rounded Bold   07390"/>
              <a:cs typeface="18 vag rounded bold"/>
            </a:rPr>
            <a:t>): </a:t>
          </a:r>
          <a:r>
            <a:rPr lang="en-US" sz="1700" b="1" kern="1200" dirty="0" err="1" smtClean="0">
              <a:latin typeface="Courier"/>
              <a:cs typeface="Courier"/>
            </a:rPr>
            <a:t>a.out</a:t>
          </a:r>
          <a:endParaRPr lang="en-US" sz="1700" b="1" kern="1200" dirty="0">
            <a:latin typeface="Courier"/>
            <a:cs typeface="Courier"/>
          </a:endParaRPr>
        </a:p>
      </dsp:txBody>
      <dsp:txXfrm rot="10800000">
        <a:off x="0" y="4541375"/>
        <a:ext cx="4114800" cy="496444"/>
      </dsp:txXfrm>
    </dsp:sp>
    <dsp:sp modelId="{7AE1C772-9DBB-6441-BE15-0E1D3D6FE59C}">
      <dsp:nvSpPr>
        <dsp:cNvPr id="0" name=""/>
        <dsp:cNvSpPr/>
      </dsp:nvSpPr>
      <dsp:spPr>
        <a:xfrm rot="10800000">
          <a:off x="0" y="3784795"/>
          <a:ext cx="4114800" cy="764031"/>
        </a:xfrm>
        <a:prstGeom prst="upArrowCallout">
          <a:avLst/>
        </a:prstGeom>
        <a:solidFill>
          <a:schemeClr val="accent6"/>
        </a:solidFill>
        <a:ln>
          <a:noFill/>
        </a:ln>
        <a:effectLst>
          <a:glow rad="101600">
            <a:schemeClr val="accent6">
              <a:alpha val="75000"/>
            </a:schemeClr>
          </a:glo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Linker</a:t>
          </a:r>
          <a:endParaRPr lang="en-US" sz="1700" kern="1200" dirty="0">
            <a:latin typeface="18 VAG Rounded Bold   07390"/>
            <a:cs typeface="18 vag rounded bold"/>
          </a:endParaRPr>
        </a:p>
      </dsp:txBody>
      <dsp:txXfrm rot="10800000">
        <a:off x="0" y="3784795"/>
        <a:ext cx="4114800" cy="496444"/>
      </dsp:txXfrm>
    </dsp:sp>
    <dsp:sp modelId="{9BE3E724-A622-1F42-8344-499FE3CB1213}">
      <dsp:nvSpPr>
        <dsp:cNvPr id="0" name=""/>
        <dsp:cNvSpPr/>
      </dsp:nvSpPr>
      <dsp:spPr>
        <a:xfrm rot="10800000">
          <a:off x="0" y="3028215"/>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Object (mach </a:t>
          </a:r>
          <a:r>
            <a:rPr lang="en-US" sz="1700" kern="1200" dirty="0" err="1" smtClean="0">
              <a:latin typeface="18 VAG Rounded Bold   07390"/>
              <a:cs typeface="18 vag rounded bold"/>
            </a:rPr>
            <a:t>lang</a:t>
          </a:r>
          <a:r>
            <a:rPr lang="en-US" sz="1700" kern="1200" dirty="0" smtClean="0">
              <a:latin typeface="18 VAG Rounded Bold   07390"/>
              <a:cs typeface="18 vag rounded bold"/>
            </a:rPr>
            <a:t> module): </a:t>
          </a:r>
          <a:r>
            <a:rPr lang="en-US" sz="1700" b="1" kern="1200" dirty="0" err="1" smtClean="0">
              <a:latin typeface="Courier"/>
              <a:cs typeface="Courier"/>
            </a:rPr>
            <a:t>foo.o</a:t>
          </a:r>
          <a:endParaRPr lang="en-US" sz="1700" b="1" kern="1200" dirty="0">
            <a:latin typeface="Courier"/>
            <a:cs typeface="Courier"/>
          </a:endParaRPr>
        </a:p>
      </dsp:txBody>
      <dsp:txXfrm rot="10800000">
        <a:off x="0" y="3028215"/>
        <a:ext cx="4114800" cy="496444"/>
      </dsp:txXfrm>
    </dsp:sp>
    <dsp:sp modelId="{6CF617F3-BDBA-D747-8539-E57CDB546D4C}">
      <dsp:nvSpPr>
        <dsp:cNvPr id="0" name=""/>
        <dsp:cNvSpPr/>
      </dsp:nvSpPr>
      <dsp:spPr>
        <a:xfrm rot="10800000">
          <a:off x="0" y="227163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Assembler</a:t>
          </a:r>
          <a:endParaRPr lang="en-US" sz="1700" kern="1200" dirty="0">
            <a:latin typeface="18 VAG Rounded Bold   07390"/>
            <a:cs typeface="18 vag rounded bold"/>
          </a:endParaRPr>
        </a:p>
      </dsp:txBody>
      <dsp:txXfrm rot="10800000">
        <a:off x="0" y="2271634"/>
        <a:ext cx="4114800" cy="496444"/>
      </dsp:txXfrm>
    </dsp:sp>
    <dsp:sp modelId="{8861396F-4F80-1949-97A7-CA9286FE350B}">
      <dsp:nvSpPr>
        <dsp:cNvPr id="0" name=""/>
        <dsp:cNvSpPr/>
      </dsp:nvSpPr>
      <dsp:spPr>
        <a:xfrm rot="10800000">
          <a:off x="0" y="151505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Assembly program: </a:t>
          </a:r>
          <a:r>
            <a:rPr lang="en-US" sz="1700" b="1" kern="1200" dirty="0" err="1" smtClean="0">
              <a:latin typeface="Courier"/>
              <a:cs typeface="Courier"/>
            </a:rPr>
            <a:t>foo.s</a:t>
          </a:r>
          <a:endParaRPr lang="en-US" sz="1700" b="1" kern="1200" dirty="0">
            <a:latin typeface="Courier"/>
            <a:cs typeface="Courier"/>
          </a:endParaRPr>
        </a:p>
      </dsp:txBody>
      <dsp:txXfrm rot="10800000">
        <a:off x="0" y="1515054"/>
        <a:ext cx="4114800" cy="496444"/>
      </dsp:txXfrm>
    </dsp:sp>
    <dsp:sp modelId="{8E8E96C2-4F36-1749-BDB3-46131329B4B5}">
      <dsp:nvSpPr>
        <dsp:cNvPr id="0" name=""/>
        <dsp:cNvSpPr/>
      </dsp:nvSpPr>
      <dsp:spPr>
        <a:xfrm rot="10800000">
          <a:off x="0" y="758474"/>
          <a:ext cx="4114800" cy="764031"/>
        </a:xfrm>
        <a:prstGeom prst="upArrowCallout">
          <a:avLst/>
        </a:prstGeom>
        <a:solidFill>
          <a:schemeClr val="tx1"/>
        </a:solidFill>
        <a:ln>
          <a:noFill/>
        </a:ln>
        <a:effectLst>
          <a:glow rad="101600">
            <a:schemeClr val="bg1">
              <a:lumMod val="85000"/>
              <a:lumOff val="15000"/>
              <a:alpha val="75000"/>
            </a:schemeClr>
          </a:glo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Compiler</a:t>
          </a:r>
          <a:endParaRPr lang="en-US" sz="1700" kern="1200" dirty="0">
            <a:latin typeface="18 VAG Rounded Bold   07390"/>
            <a:cs typeface="18 vag rounded bold"/>
          </a:endParaRPr>
        </a:p>
      </dsp:txBody>
      <dsp:txXfrm rot="10800000">
        <a:off x="0" y="758474"/>
        <a:ext cx="4114800" cy="496444"/>
      </dsp:txXfrm>
    </dsp:sp>
    <dsp:sp modelId="{0F6727B6-DD01-E94D-A473-7A95C2277833}">
      <dsp:nvSpPr>
        <dsp:cNvPr id="0" name=""/>
        <dsp:cNvSpPr/>
      </dsp:nvSpPr>
      <dsp:spPr>
        <a:xfrm rot="10800000">
          <a:off x="0" y="189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07390"/>
            </a:rPr>
            <a:t>C program: </a:t>
          </a:r>
          <a:r>
            <a:rPr lang="en-US" sz="1700" b="1" kern="1200" dirty="0" err="1" smtClean="0">
              <a:latin typeface="Courier"/>
              <a:cs typeface="Courier"/>
            </a:rPr>
            <a:t>foo.c</a:t>
          </a:r>
          <a:endParaRPr lang="en-US" sz="1700" b="1" kern="1200" dirty="0">
            <a:latin typeface="Courier"/>
            <a:cs typeface="Courier"/>
          </a:endParaRPr>
        </a:p>
      </dsp:txBody>
      <dsp:txXfrm rot="10800000">
        <a:off x="0" y="1894"/>
        <a:ext cx="4114800" cy="496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9AF61-9493-3B46-82D0-8B07D495B049}">
      <dsp:nvSpPr>
        <dsp:cNvPr id="0" name=""/>
        <dsp:cNvSpPr/>
      </dsp:nvSpPr>
      <dsp:spPr>
        <a:xfrm>
          <a:off x="0" y="0"/>
          <a:ext cx="1524000" cy="609600"/>
        </a:xfrm>
        <a:prstGeom prst="leftArrowCallout">
          <a:avLst/>
        </a:prstGeom>
        <a:solidFill>
          <a:schemeClr val="accent6">
            <a:lumMod val="75000"/>
          </a:schemeClr>
        </a:solidFill>
        <a:ln>
          <a:noFill/>
        </a:ln>
        <a:effectLst/>
        <a:scene3d>
          <a:camera prst="perspectiveFront" fov="5700000" zoom="92000">
            <a:rot lat="19536425" lon="20871123" rev="415955"/>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latin typeface="Courier"/>
              <a:cs typeface="Courier"/>
            </a:rPr>
            <a:t>lib.o</a:t>
          </a:r>
          <a:endParaRPr lang="en-US" sz="1800" b="1" kern="1200" dirty="0">
            <a:latin typeface="Courier"/>
            <a:cs typeface="Courier"/>
          </a:endParaRPr>
        </a:p>
      </dsp:txBody>
      <dsp:txXfrm>
        <a:off x="533751" y="0"/>
        <a:ext cx="990249" cy="60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D402F-1368-C044-A738-2DA9F17F3CC6}">
      <dsp:nvSpPr>
        <dsp:cNvPr id="0" name=""/>
        <dsp:cNvSpPr/>
      </dsp:nvSpPr>
      <dsp:spPr>
        <a:xfrm>
          <a:off x="0" y="6054536"/>
          <a:ext cx="4114800" cy="496769"/>
        </a:xfrm>
        <a:prstGeom prst="rect">
          <a:avLst/>
        </a:prstGeom>
        <a:solidFill>
          <a:schemeClr val="accent6">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Memory</a:t>
          </a:r>
          <a:endParaRPr lang="en-US" sz="1700" kern="1200" dirty="0">
            <a:latin typeface="18 VAG Rounded Bold   07390"/>
            <a:cs typeface="18 vag rounded bold"/>
          </a:endParaRPr>
        </a:p>
      </dsp:txBody>
      <dsp:txXfrm>
        <a:off x="0" y="6054536"/>
        <a:ext cx="4114800" cy="496769"/>
      </dsp:txXfrm>
    </dsp:sp>
    <dsp:sp modelId="{7B12BA32-5DB0-C047-A0D4-1650BF6FB212}">
      <dsp:nvSpPr>
        <dsp:cNvPr id="0" name=""/>
        <dsp:cNvSpPr/>
      </dsp:nvSpPr>
      <dsp:spPr>
        <a:xfrm rot="10800000">
          <a:off x="0" y="5297955"/>
          <a:ext cx="4114800" cy="764031"/>
        </a:xfrm>
        <a:prstGeom prst="upArrowCallout">
          <a:avLst/>
        </a:prstGeom>
        <a:solidFill>
          <a:schemeClr val="accent2"/>
        </a:solidFill>
        <a:ln>
          <a:noFill/>
        </a:ln>
        <a:effectLst>
          <a:glow rad="101600">
            <a:schemeClr val="accent2">
              <a:alpha val="75000"/>
            </a:schemeClr>
          </a:glo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Loader</a:t>
          </a:r>
          <a:endParaRPr lang="en-US" sz="1700" kern="1200" dirty="0">
            <a:latin typeface="18 VAG Rounded Bold   07390"/>
            <a:cs typeface="18 vag rounded bold"/>
          </a:endParaRPr>
        </a:p>
      </dsp:txBody>
      <dsp:txXfrm rot="10800000">
        <a:off x="0" y="5297955"/>
        <a:ext cx="4114800" cy="496444"/>
      </dsp:txXfrm>
    </dsp:sp>
    <dsp:sp modelId="{0BF3E98C-8570-8B42-AC81-4CC700DE9808}">
      <dsp:nvSpPr>
        <dsp:cNvPr id="0" name=""/>
        <dsp:cNvSpPr/>
      </dsp:nvSpPr>
      <dsp:spPr>
        <a:xfrm rot="10800000">
          <a:off x="0" y="4541375"/>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Executable (mach </a:t>
          </a:r>
          <a:r>
            <a:rPr lang="en-US" sz="1700" kern="1200" dirty="0" err="1" smtClean="0">
              <a:latin typeface="18 VAG Rounded Bold   07390"/>
              <a:cs typeface="18 vag rounded bold"/>
            </a:rPr>
            <a:t>lang</a:t>
          </a:r>
          <a:r>
            <a:rPr lang="en-US" sz="1700" kern="1200" dirty="0" smtClean="0">
              <a:latin typeface="18 VAG Rounded Bold   07390"/>
              <a:cs typeface="18 vag rounded bold"/>
            </a:rPr>
            <a:t> </a:t>
          </a:r>
          <a:r>
            <a:rPr lang="en-US" sz="1700" kern="1200" dirty="0" err="1" smtClean="0">
              <a:latin typeface="18 VAG Rounded Bold   07390"/>
              <a:cs typeface="18 vag rounded bold"/>
            </a:rPr>
            <a:t>pgm</a:t>
          </a:r>
          <a:r>
            <a:rPr lang="en-US" sz="1700" kern="1200" dirty="0" smtClean="0">
              <a:latin typeface="18 VAG Rounded Bold   07390"/>
              <a:cs typeface="18 vag rounded bold"/>
            </a:rPr>
            <a:t>): </a:t>
          </a:r>
          <a:r>
            <a:rPr lang="en-US" sz="1700" b="1" kern="1200" dirty="0" err="1" smtClean="0">
              <a:latin typeface="Courier"/>
              <a:cs typeface="Courier"/>
            </a:rPr>
            <a:t>a.out</a:t>
          </a:r>
          <a:endParaRPr lang="en-US" sz="1700" b="1" kern="1200" dirty="0">
            <a:latin typeface="Courier"/>
            <a:cs typeface="Courier"/>
          </a:endParaRPr>
        </a:p>
      </dsp:txBody>
      <dsp:txXfrm rot="10800000">
        <a:off x="0" y="4541375"/>
        <a:ext cx="4114800" cy="496444"/>
      </dsp:txXfrm>
    </dsp:sp>
    <dsp:sp modelId="{7AE1C772-9DBB-6441-BE15-0E1D3D6FE59C}">
      <dsp:nvSpPr>
        <dsp:cNvPr id="0" name=""/>
        <dsp:cNvSpPr/>
      </dsp:nvSpPr>
      <dsp:spPr>
        <a:xfrm rot="10800000">
          <a:off x="0" y="3784795"/>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Linker</a:t>
          </a:r>
          <a:endParaRPr lang="en-US" sz="1700" kern="1200" dirty="0">
            <a:latin typeface="18 VAG Rounded Bold   07390"/>
            <a:cs typeface="18 vag rounded bold"/>
          </a:endParaRPr>
        </a:p>
      </dsp:txBody>
      <dsp:txXfrm rot="10800000">
        <a:off x="0" y="3784795"/>
        <a:ext cx="4114800" cy="496444"/>
      </dsp:txXfrm>
    </dsp:sp>
    <dsp:sp modelId="{9BE3E724-A622-1F42-8344-499FE3CB1213}">
      <dsp:nvSpPr>
        <dsp:cNvPr id="0" name=""/>
        <dsp:cNvSpPr/>
      </dsp:nvSpPr>
      <dsp:spPr>
        <a:xfrm rot="10800000">
          <a:off x="0" y="3028215"/>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Object (mach </a:t>
          </a:r>
          <a:r>
            <a:rPr lang="en-US" sz="1700" kern="1200" dirty="0" err="1" smtClean="0">
              <a:latin typeface="18 VAG Rounded Bold   07390"/>
              <a:cs typeface="18 vag rounded bold"/>
            </a:rPr>
            <a:t>lang</a:t>
          </a:r>
          <a:r>
            <a:rPr lang="en-US" sz="1700" kern="1200" dirty="0" smtClean="0">
              <a:latin typeface="18 VAG Rounded Bold   07390"/>
              <a:cs typeface="18 vag rounded bold"/>
            </a:rPr>
            <a:t> module): </a:t>
          </a:r>
          <a:r>
            <a:rPr lang="en-US" sz="1700" b="1" kern="1200" dirty="0" err="1" smtClean="0">
              <a:latin typeface="Courier"/>
              <a:cs typeface="Courier"/>
            </a:rPr>
            <a:t>foo.o</a:t>
          </a:r>
          <a:endParaRPr lang="en-US" sz="1700" b="1" kern="1200" dirty="0">
            <a:latin typeface="Courier"/>
            <a:cs typeface="Courier"/>
          </a:endParaRPr>
        </a:p>
      </dsp:txBody>
      <dsp:txXfrm rot="10800000">
        <a:off x="0" y="3028215"/>
        <a:ext cx="4114800" cy="496444"/>
      </dsp:txXfrm>
    </dsp:sp>
    <dsp:sp modelId="{6CF617F3-BDBA-D747-8539-E57CDB546D4C}">
      <dsp:nvSpPr>
        <dsp:cNvPr id="0" name=""/>
        <dsp:cNvSpPr/>
      </dsp:nvSpPr>
      <dsp:spPr>
        <a:xfrm rot="10800000">
          <a:off x="0" y="227163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Assembler</a:t>
          </a:r>
          <a:endParaRPr lang="en-US" sz="1700" kern="1200" dirty="0">
            <a:latin typeface="18 VAG Rounded Bold   07390"/>
            <a:cs typeface="18 vag rounded bold"/>
          </a:endParaRPr>
        </a:p>
      </dsp:txBody>
      <dsp:txXfrm rot="10800000">
        <a:off x="0" y="2271634"/>
        <a:ext cx="4114800" cy="496444"/>
      </dsp:txXfrm>
    </dsp:sp>
    <dsp:sp modelId="{8861396F-4F80-1949-97A7-CA9286FE350B}">
      <dsp:nvSpPr>
        <dsp:cNvPr id="0" name=""/>
        <dsp:cNvSpPr/>
      </dsp:nvSpPr>
      <dsp:spPr>
        <a:xfrm rot="10800000">
          <a:off x="0" y="151505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Assembly program: </a:t>
          </a:r>
          <a:r>
            <a:rPr lang="en-US" sz="1700" b="1" kern="1200" dirty="0" err="1" smtClean="0">
              <a:latin typeface="Courier"/>
              <a:cs typeface="Courier"/>
            </a:rPr>
            <a:t>foo.s</a:t>
          </a:r>
          <a:endParaRPr lang="en-US" sz="1700" b="1" kern="1200" dirty="0">
            <a:latin typeface="Courier"/>
            <a:cs typeface="Courier"/>
          </a:endParaRPr>
        </a:p>
      </dsp:txBody>
      <dsp:txXfrm rot="10800000">
        <a:off x="0" y="1515054"/>
        <a:ext cx="4114800" cy="496444"/>
      </dsp:txXfrm>
    </dsp:sp>
    <dsp:sp modelId="{8E8E96C2-4F36-1749-BDB3-46131329B4B5}">
      <dsp:nvSpPr>
        <dsp:cNvPr id="0" name=""/>
        <dsp:cNvSpPr/>
      </dsp:nvSpPr>
      <dsp:spPr>
        <a:xfrm rot="10800000">
          <a:off x="0" y="758474"/>
          <a:ext cx="4114800" cy="764031"/>
        </a:xfrm>
        <a:prstGeom prst="upArrowCallout">
          <a:avLst/>
        </a:prstGeom>
        <a:solidFill>
          <a:schemeClr val="tx1"/>
        </a:solidFill>
        <a:ln>
          <a:noFill/>
        </a:ln>
        <a:effectLst>
          <a:glow rad="101600">
            <a:schemeClr val="bg1">
              <a:lumMod val="85000"/>
              <a:lumOff val="15000"/>
              <a:alpha val="75000"/>
            </a:schemeClr>
          </a:glo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18 vag rounded bold"/>
            </a:rPr>
            <a:t>Compiler</a:t>
          </a:r>
          <a:endParaRPr lang="en-US" sz="1700" kern="1200" dirty="0">
            <a:latin typeface="18 VAG Rounded Bold   07390"/>
            <a:cs typeface="18 vag rounded bold"/>
          </a:endParaRPr>
        </a:p>
      </dsp:txBody>
      <dsp:txXfrm rot="10800000">
        <a:off x="0" y="758474"/>
        <a:ext cx="4114800" cy="496444"/>
      </dsp:txXfrm>
    </dsp:sp>
    <dsp:sp modelId="{0F6727B6-DD01-E94D-A473-7A95C2277833}">
      <dsp:nvSpPr>
        <dsp:cNvPr id="0" name=""/>
        <dsp:cNvSpPr/>
      </dsp:nvSpPr>
      <dsp:spPr>
        <a:xfrm rot="10800000">
          <a:off x="0" y="1894"/>
          <a:ext cx="4114800" cy="764031"/>
        </a:xfrm>
        <a:prstGeom prst="upArrowCallout">
          <a:avLst/>
        </a:prstGeom>
        <a:solidFill>
          <a:schemeClr val="tx1"/>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18 VAG Rounded Bold   07390"/>
              <a:cs typeface="07390"/>
            </a:rPr>
            <a:t>C program: </a:t>
          </a:r>
          <a:r>
            <a:rPr lang="en-US" sz="1700" b="1" kern="1200" dirty="0" err="1" smtClean="0">
              <a:latin typeface="Courier"/>
              <a:cs typeface="Courier"/>
            </a:rPr>
            <a:t>foo.c</a:t>
          </a:r>
          <a:endParaRPr lang="en-US" sz="1700" b="1" kern="1200" dirty="0">
            <a:latin typeface="Courier"/>
            <a:cs typeface="Courier"/>
          </a:endParaRPr>
        </a:p>
      </dsp:txBody>
      <dsp:txXfrm rot="10800000">
        <a:off x="0" y="1894"/>
        <a:ext cx="4114800" cy="496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9AF61-9493-3B46-82D0-8B07D495B049}">
      <dsp:nvSpPr>
        <dsp:cNvPr id="0" name=""/>
        <dsp:cNvSpPr/>
      </dsp:nvSpPr>
      <dsp:spPr>
        <a:xfrm>
          <a:off x="0" y="0"/>
          <a:ext cx="1524000" cy="609600"/>
        </a:xfrm>
        <a:prstGeom prst="leftArrowCallout">
          <a:avLst/>
        </a:prstGeom>
        <a:solidFill>
          <a:schemeClr val="tx1"/>
        </a:solidFill>
        <a:ln>
          <a:noFill/>
        </a:ln>
        <a:effectLst/>
        <a:scene3d>
          <a:camera prst="perspectiveFront" fov="5700000" zoom="92000">
            <a:rot lat="19536425" lon="20871123" rev="415955"/>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err="1" smtClean="0">
              <a:latin typeface="Courier"/>
              <a:cs typeface="Courier"/>
            </a:rPr>
            <a:t>lib.o</a:t>
          </a:r>
          <a:endParaRPr lang="en-US" sz="1800" b="1" kern="1200" dirty="0">
            <a:latin typeface="Courier"/>
            <a:cs typeface="Courier"/>
          </a:endParaRPr>
        </a:p>
      </dsp:txBody>
      <dsp:txXfrm>
        <a:off x="533751" y="0"/>
        <a:ext cx="990249"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61157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38061407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4" Type="http://schemas.openxmlformats.org/officeDocument/2006/relationships/hyperlink" Target="http://en.wikipedia.org/wiki/Semiconductor" TargetMode="External"/><Relationship Id="rId5" Type="http://schemas.openxmlformats.org/officeDocument/2006/relationships/hyperlink" Target="http://en.wikipedia.org/wiki/MOSFET"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4" Type="http://schemas.openxmlformats.org/officeDocument/2006/relationships/hyperlink" Target="http://en.wikipedia.org/wiki/Electrical_resistance" TargetMode="External"/><Relationship Id="rId15" Type="http://schemas.openxmlformats.org/officeDocument/2006/relationships/hyperlink" Target="http://en.wikipedia.org/wiki/Gate" TargetMode="Externa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8"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18339"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20051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26</a:t>
            </a:fld>
            <a:endParaRPr lang="en-US"/>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29</a:t>
            </a:fld>
            <a:endParaRPr lang="en-US"/>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baseline="0" dirty="0" smtClean="0"/>
              <a:t>First write truth table</a:t>
            </a:r>
          </a:p>
          <a:p>
            <a:r>
              <a:rPr lang="en-US" baseline="0" dirty="0" smtClean="0"/>
              <a:t>Then minimize and check truth table</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434"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22435"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651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Rectangle 3"/>
          <p:cNvSpPr>
            <a:spLocks noGrp="1" noRot="1" noChangeAspect="1" noChangeArrowheads="1" noTextEdit="1"/>
          </p:cNvSpPr>
          <p:nvPr>
            <p:ph type="sldImg"/>
          </p:nvPr>
        </p:nvSpPr>
        <p:spPr bwMode="auto">
          <a:xfrm>
            <a:off x="381000" y="685800"/>
            <a:ext cx="6096000" cy="3429000"/>
          </a:xfrm>
          <a:noFill/>
          <a:ln cap="flat">
            <a:solidFill>
              <a:srgbClr val="000000"/>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1. </a:t>
            </a:r>
            <a:r>
              <a:rPr lang="en-US" baseline="0" dirty="0" smtClean="0"/>
              <a:t>XOR Logic with </a:t>
            </a:r>
            <a:r>
              <a:rPr lang="en-US" baseline="0" dirty="0" err="1" smtClean="0"/>
              <a:t>Bug.circ</a:t>
            </a:r>
            <a:endParaRPr lang="en-US" baseline="0" dirty="0" smtClean="0"/>
          </a:p>
          <a:p>
            <a:r>
              <a:rPr lang="en-US" baseline="0" dirty="0" smtClean="0"/>
              <a:t>Works for 00, 10, 11, breaks for 01</a:t>
            </a:r>
          </a:p>
          <a:p>
            <a:r>
              <a:rPr lang="en-US" baseline="0" dirty="0" smtClean="0"/>
              <a:t>(</a:t>
            </a:r>
            <a:r>
              <a:rPr lang="en-US" baseline="0" dirty="0" err="1" smtClean="0"/>
              <a:t>xor</a:t>
            </a:r>
            <a:r>
              <a:rPr lang="en-US" baseline="0" dirty="0" smtClean="0"/>
              <a:t> connected to input of gate – 2 wires with different values)</a:t>
            </a:r>
          </a:p>
          <a:p>
            <a:endParaRPr lang="en-US" baseline="0" dirty="0" smtClean="0"/>
          </a:p>
          <a:p>
            <a:r>
              <a:rPr lang="en-US" baseline="0" dirty="0" smtClean="0"/>
              <a:t>2. </a:t>
            </a:r>
            <a:r>
              <a:rPr lang="en-US" baseline="0" dirty="0" err="1" smtClean="0"/>
              <a:t>AndBug.circ</a:t>
            </a:r>
            <a:endParaRPr lang="en-US" baseline="0" dirty="0" smtClean="0"/>
          </a:p>
          <a:p>
            <a:r>
              <a:rPr lang="en-US" baseline="0" dirty="0" smtClean="0"/>
              <a:t>Works for 00, 10, 01, fails for 11</a:t>
            </a:r>
          </a:p>
          <a:p>
            <a:r>
              <a:rPr lang="en-US" baseline="0" dirty="0" smtClean="0"/>
              <a:t>(its not unconnected inputs to  And gate – change inputs to see)</a:t>
            </a:r>
          </a:p>
          <a:p>
            <a:r>
              <a:rPr lang="en-US" baseline="0" dirty="0" smtClean="0"/>
              <a:t>(its using west facing input as an output)</a:t>
            </a:r>
          </a:p>
          <a:p>
            <a:endParaRPr lang="en-US" baseline="0" dirty="0" smtClean="0"/>
          </a:p>
          <a:p>
            <a:r>
              <a:rPr lang="en-US" baseline="0" dirty="0" smtClean="0"/>
              <a:t>3. counter without </a:t>
            </a:r>
            <a:r>
              <a:rPr lang="en-US" baseline="0" dirty="0" err="1" smtClean="0"/>
              <a:t>bug.circ</a:t>
            </a:r>
            <a:endParaRPr lang="en-US" baseline="0" dirty="0" smtClean="0"/>
          </a:p>
          <a:p>
            <a:r>
              <a:rPr lang="en-US" baseline="0" dirty="0" smtClean="0"/>
              <a:t>FSM not working as change input!</a:t>
            </a:r>
          </a:p>
          <a:p>
            <a:r>
              <a:rPr lang="en-US" baseline="0" dirty="0" smtClean="0"/>
              <a:t>(facing wrong way)</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26531"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183293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8578"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28579"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49969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0866"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40867"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2142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2914" name="Rectangle 2"/>
          <p:cNvSpPr>
            <a:spLocks noGrp="1" noRot="1" noChangeAspect="1" noChangeArrowheads="1"/>
          </p:cNvSpPr>
          <p:nvPr>
            <p:ph type="sldImg"/>
          </p:nvPr>
        </p:nvSpPr>
        <p:spPr bwMode="auto">
          <a:xfrm>
            <a:off x="2332038" y="450850"/>
            <a:ext cx="4662487" cy="2624138"/>
          </a:xfrm>
          <a:prstGeom prst="rect">
            <a:avLst/>
          </a:prstGeom>
          <a:solidFill>
            <a:srgbClr val="FFFFFF"/>
          </a:solidFill>
          <a:ln>
            <a:solidFill>
              <a:srgbClr val="000000"/>
            </a:solidFill>
            <a:miter lim="800000"/>
            <a:headEnd/>
            <a:tailEnd/>
          </a:ln>
        </p:spPr>
      </p:sp>
      <p:sp>
        <p:nvSpPr>
          <p:cNvPr id="2342915" name="Rectangle 3"/>
          <p:cNvSpPr>
            <a:spLocks noGrp="1" noChangeArrowheads="1"/>
          </p:cNvSpPr>
          <p:nvPr>
            <p:ph type="body" idx="1"/>
          </p:nvPr>
        </p:nvSpPr>
        <p:spPr bwMode="auto">
          <a:xfrm>
            <a:off x="700708" y="3335494"/>
            <a:ext cx="8021313" cy="3160634"/>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190850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0x5F0</a:t>
            </a:r>
          </a:p>
          <a:p>
            <a:r>
              <a:rPr lang="en-US" dirty="0" smtClean="0"/>
              <a:t>-0x5F0 = 0xFFFFFA10</a:t>
            </a:r>
          </a:p>
          <a:p>
            <a:r>
              <a:rPr lang="en-US" dirty="0" smtClean="0"/>
              <a:t>0x00020A10 </a:t>
            </a:r>
            <a:r>
              <a:rPr lang="mr-IN" dirty="0" smtClean="0"/>
              <a:t>–</a:t>
            </a:r>
            <a:r>
              <a:rPr lang="en-US" baseline="0" dirty="0" smtClean="0"/>
              <a:t> X + 0xFFFFFA10</a:t>
            </a:r>
          </a:p>
          <a:p>
            <a:r>
              <a:rPr lang="en-US" baseline="0" dirty="0" smtClean="0"/>
              <a:t>X = 0x00020A10 </a:t>
            </a:r>
            <a:r>
              <a:rPr lang="mr-IN" baseline="0" dirty="0" smtClean="0"/>
              <a:t>–</a:t>
            </a:r>
            <a:r>
              <a:rPr lang="en-US" baseline="0" dirty="0" smtClean="0"/>
              <a:t> 0xFFFFFA10</a:t>
            </a:r>
          </a:p>
          <a:p>
            <a:r>
              <a:rPr lang="en-US" baseline="0" dirty="0" smtClean="0"/>
              <a:t>X[32:12] = 0x00020 </a:t>
            </a:r>
            <a:r>
              <a:rPr lang="mr-IN" baseline="0" dirty="0" smtClean="0"/>
              <a:t>–</a:t>
            </a:r>
            <a:r>
              <a:rPr lang="en-US" baseline="0" dirty="0" smtClean="0"/>
              <a:t> 0xFFFFF = 0x00020 + 1 = 0x21</a:t>
            </a:r>
          </a:p>
          <a:p>
            <a:endParaRPr lang="en-US" baseline="0" dirty="0" smtClean="0"/>
          </a:p>
          <a:p>
            <a:r>
              <a:rPr lang="en-US" baseline="0" dirty="0" smtClean="0"/>
              <a:t>0x20a10 = 0x00020000 + 0x00000a10 = 0x00020000 + 0xfffffa10 </a:t>
            </a:r>
            <a:r>
              <a:rPr lang="mr-IN" baseline="0" dirty="0" smtClean="0"/>
              <a:t>–</a:t>
            </a:r>
            <a:r>
              <a:rPr lang="en-US" baseline="0" dirty="0" smtClean="0"/>
              <a:t> 0xfffff000 = 0x00020000 + 0xfffffa10 + 0x00001000 (</a:t>
            </a:r>
            <a:r>
              <a:rPr lang="en-US" baseline="0" smtClean="0"/>
              <a:t>twos complement of 0xfffff000)</a:t>
            </a:r>
            <a:endParaRPr lang="en-US" baseline="0" dirty="0" smtClean="0"/>
          </a:p>
          <a:p>
            <a:r>
              <a:rPr lang="en-US" baseline="0" dirty="0" smtClean="0"/>
              <a:t>Note: there is NO </a:t>
            </a:r>
            <a:r>
              <a:rPr lang="en-US" baseline="0" dirty="0" err="1" smtClean="0"/>
              <a:t>subi</a:t>
            </a:r>
            <a:r>
              <a:rPr lang="en-US" baseline="0" dirty="0" smtClean="0"/>
              <a:t> in RISC-V</a:t>
            </a:r>
          </a:p>
        </p:txBody>
      </p:sp>
    </p:spTree>
    <p:extLst>
      <p:ext uri="{BB962C8B-B14F-4D97-AF65-F5344CB8AC3E}">
        <p14:creationId xmlns:p14="http://schemas.microsoft.com/office/powerpoint/2010/main" val="211533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400050" y="585788"/>
            <a:ext cx="6070600" cy="3416300"/>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400050" y="585788"/>
            <a:ext cx="6070600" cy="3416300"/>
          </a:xfr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4798316-0B7F-7543-82C8-D4ADD272A668}"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39058-BD24-3043-8438-AC339684A234}"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35458-AEB2-FE4D-87EE-461AF1B5499E}"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1"/>
            <a:ext cx="7636933" cy="474663"/>
          </a:xfrm>
        </p:spPr>
        <p:txBody>
          <a:bodyPr/>
          <a:lstStyle/>
          <a:p>
            <a:r>
              <a:rPr lang="en-US"/>
              <a:t>Click to edit Master title style</a:t>
            </a:r>
          </a:p>
        </p:txBody>
      </p:sp>
      <p:sp>
        <p:nvSpPr>
          <p:cNvPr id="3" name="Text Placeholder 2"/>
          <p:cNvSpPr>
            <a:spLocks noGrp="1"/>
          </p:cNvSpPr>
          <p:nvPr>
            <p:ph type="body" sz="half" idx="1"/>
          </p:nvPr>
        </p:nvSpPr>
        <p:spPr>
          <a:xfrm>
            <a:off x="914400" y="1143001"/>
            <a:ext cx="51308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143000"/>
            <a:ext cx="51308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2287589"/>
            <a:ext cx="51308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8712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11200" y="914400"/>
            <a:ext cx="108712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ECCDB-F97C-C748-95F2-A9065CA4C1FD}"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0000C-0A87-C249-9129-992C9B2DFDE9}"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3DDC3-FD7F-1F45-89D7-5881D11171A2}" type="datetime1">
              <a:rPr lang="en-US" smtClean="0"/>
              <a:pPr/>
              <a:t>9/20/17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EF9987-4966-3945-A83E-36BEF40D76C3}" type="datetime1">
              <a:rPr lang="en-US" smtClean="0"/>
              <a:pPr/>
              <a:t>9/20/17</a:t>
            </a:fld>
            <a:endParaRPr lang="en-US" dirty="0"/>
          </a:p>
        </p:txBody>
      </p:sp>
      <p:sp>
        <p:nvSpPr>
          <p:cNvPr id="8" name="Footer Placeholder 7"/>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9F0C-458A-504C-A20E-02ED209F761F}" type="datetime1">
              <a:rPr lang="en-US" smtClean="0"/>
              <a:pPr/>
              <a:t>9/20/17</a:t>
            </a:fld>
            <a:endParaRPr lang="en-US" dirty="0"/>
          </a:p>
        </p:txBody>
      </p:sp>
      <p:sp>
        <p:nvSpPr>
          <p:cNvPr id="4" name="Footer Placeholder 3"/>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F954C-44CB-2C4A-8D7A-51AFF520E68B}" type="datetime1">
              <a:rPr lang="en-US" smtClean="0"/>
              <a:pPr/>
              <a:t>9/20/17</a:t>
            </a:fld>
            <a:endParaRPr lang="en-US" dirty="0"/>
          </a:p>
        </p:txBody>
      </p:sp>
      <p:sp>
        <p:nvSpPr>
          <p:cNvPr id="3" name="Footer Placeholder 2"/>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BE08B-1E02-A74A-B2C6-EC80E7BCA4D7}" type="datetime1">
              <a:rPr lang="en-US" smtClean="0"/>
              <a:pPr/>
              <a:t>9/20/17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5068C-3E05-F44B-A67F-BEAE5D0E5CA6}" type="datetime1">
              <a:rPr lang="en-US" smtClean="0"/>
              <a:pPr/>
              <a:t>9/20/17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FB52-18DD-8246-B54E-493E911B2AEB}" type="datetime1">
              <a:rPr lang="en-US" smtClean="0"/>
              <a:pPr/>
              <a:t>9/20/17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 Id="rId3"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 Id="rId3" Type="http://schemas.openxmlformats.org/officeDocument/2006/relationships/image" Target="../media/image25.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Introduction to Hardware: Representations and State</a:t>
            </a:r>
            <a:endParaRPr lang="en-US" i="1" dirty="0"/>
          </a:p>
        </p:txBody>
      </p:sp>
      <p:sp>
        <p:nvSpPr>
          <p:cNvPr id="3" name="Subtitle 2"/>
          <p:cNvSpPr>
            <a:spLocks noGrp="1"/>
          </p:cNvSpPr>
          <p:nvPr>
            <p:ph type="subTitle" idx="1"/>
          </p:nvPr>
        </p:nvSpPr>
        <p:spPr>
          <a:xfrm>
            <a:off x="2540000" y="3886200"/>
            <a:ext cx="6959600" cy="1752600"/>
          </a:xfrm>
        </p:spPr>
        <p:txBody>
          <a:bodyPr>
            <a:normAutofit fontScale="92500"/>
          </a:bodyPr>
          <a:lstStyle/>
          <a:p>
            <a:r>
              <a:rPr lang="en-US" dirty="0" smtClean="0"/>
              <a:t>Instructors:</a:t>
            </a:r>
          </a:p>
          <a:p>
            <a:r>
              <a:rPr lang="en-US" dirty="0" err="1" smtClean="0"/>
              <a:t>Krste</a:t>
            </a:r>
            <a:r>
              <a:rPr lang="en-US" dirty="0" smtClean="0"/>
              <a:t> </a:t>
            </a:r>
            <a:r>
              <a:rPr lang="en-US" dirty="0" err="1" smtClean="0"/>
              <a:t>Asanović</a:t>
            </a:r>
            <a:r>
              <a:rPr lang="en-US" dirty="0" smtClean="0"/>
              <a:t> and Randy H. Katz</a:t>
            </a:r>
          </a:p>
          <a:p>
            <a:r>
              <a:rPr lang="en-US" dirty="0" smtClean="0"/>
              <a:t>http://inst.eecs.Berkeley.edu/~cs61c/fa17</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9" name="Date Placeholder 8"/>
          <p:cNvSpPr>
            <a:spLocks noGrp="1"/>
          </p:cNvSpPr>
          <p:nvPr>
            <p:ph type="dt" sz="half" idx="10"/>
          </p:nvPr>
        </p:nvSpPr>
        <p:spPr/>
        <p:txBody>
          <a:bodyPr/>
          <a:lstStyle/>
          <a:p>
            <a:fld id="{92043134-6C72-4A44-A998-70ACDCC2B005}" type="datetime1">
              <a:rPr lang="en-US" smtClean="0"/>
              <a:pPr/>
              <a:t>9/20/17</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smtClean="0">
                <a:solidFill>
                  <a:srgbClr val="FF0000"/>
                </a:solidFill>
              </a:rPr>
              <a:t>Peer Instruction</a:t>
            </a:r>
            <a:endParaRPr lang="en-US" dirty="0">
              <a:solidFill>
                <a:srgbClr val="FF0000"/>
              </a:solidFill>
            </a:endParaRPr>
          </a:p>
        </p:txBody>
      </p:sp>
      <p:sp>
        <p:nvSpPr>
          <p:cNvPr id="3" name="Content Placeholder 2"/>
          <p:cNvSpPr>
            <a:spLocks noGrp="1"/>
          </p:cNvSpPr>
          <p:nvPr>
            <p:ph idx="1"/>
          </p:nvPr>
        </p:nvSpPr>
        <p:spPr>
          <a:xfrm>
            <a:off x="1981200" y="1295400"/>
            <a:ext cx="8229600" cy="5410200"/>
          </a:xfrm>
        </p:spPr>
        <p:txBody>
          <a:bodyPr>
            <a:normAutofit/>
          </a:bodyPr>
          <a:lstStyle/>
          <a:p>
            <a:pPr marL="68263" indent="0">
              <a:buNone/>
            </a:pPr>
            <a:r>
              <a:rPr lang="en-US" dirty="0" smtClean="0"/>
              <a:t>At what point in process are all the machine code bits determined for the following assembly instructions:</a:t>
            </a:r>
          </a:p>
          <a:p>
            <a:pPr marL="68263" indent="0">
              <a:buNone/>
            </a:pPr>
            <a:r>
              <a:rPr lang="en-US" dirty="0"/>
              <a:t>	</a:t>
            </a:r>
            <a:r>
              <a:rPr lang="en-US" dirty="0" smtClean="0"/>
              <a:t>1) </a:t>
            </a:r>
            <a:r>
              <a:rPr lang="en-US" dirty="0" smtClean="0">
                <a:latin typeface="Courier"/>
                <a:cs typeface="Courier"/>
              </a:rPr>
              <a:t>add x6, x7, x8</a:t>
            </a:r>
          </a:p>
          <a:p>
            <a:pPr marL="68263" indent="0">
              <a:buNone/>
            </a:pPr>
            <a:r>
              <a:rPr lang="en-US" dirty="0"/>
              <a:t>	</a:t>
            </a:r>
            <a:r>
              <a:rPr lang="en-US" dirty="0" smtClean="0"/>
              <a:t>2) </a:t>
            </a:r>
            <a:r>
              <a:rPr lang="en-US" dirty="0" err="1" smtClean="0">
                <a:latin typeface="Courier"/>
                <a:cs typeface="Courier"/>
              </a:rPr>
              <a:t>jal</a:t>
            </a:r>
            <a:r>
              <a:rPr lang="en-US" dirty="0" smtClean="0">
                <a:latin typeface="Courier"/>
                <a:cs typeface="Courier"/>
              </a:rPr>
              <a:t> x1, </a:t>
            </a:r>
            <a:r>
              <a:rPr lang="en-US" dirty="0" err="1" smtClean="0">
                <a:latin typeface="Courier"/>
                <a:cs typeface="Courier"/>
              </a:rPr>
              <a:t>fprintf</a:t>
            </a:r>
            <a:endParaRPr lang="en-US" dirty="0" smtClean="0">
              <a:latin typeface="Courier"/>
              <a:cs typeface="Courier"/>
            </a:endParaRPr>
          </a:p>
          <a:p>
            <a:pPr marL="68263" indent="0">
              <a:buNone/>
            </a:pPr>
            <a:r>
              <a:rPr lang="en-US" b="1" dirty="0" smtClean="0">
                <a:solidFill>
                  <a:srgbClr val="FF0000"/>
                </a:solidFill>
              </a:rPr>
              <a:t>A</a:t>
            </a:r>
            <a:r>
              <a:rPr lang="en-US" dirty="0" smtClean="0"/>
              <a:t>: 1) &amp; 2) After compilation</a:t>
            </a:r>
          </a:p>
          <a:p>
            <a:pPr marL="68263" indent="0">
              <a:buNone/>
            </a:pPr>
            <a:r>
              <a:rPr lang="en-US" b="1" dirty="0" smtClean="0">
                <a:solidFill>
                  <a:srgbClr val="92D050"/>
                </a:solidFill>
              </a:rPr>
              <a:t>B</a:t>
            </a:r>
            <a:r>
              <a:rPr lang="en-US" dirty="0" smtClean="0"/>
              <a:t>: 1) After compilation,  2) After assembly</a:t>
            </a:r>
          </a:p>
          <a:p>
            <a:pPr marL="68263" indent="0">
              <a:buNone/>
            </a:pPr>
            <a:r>
              <a:rPr lang="en-US" b="1" dirty="0" smtClean="0">
                <a:solidFill>
                  <a:srgbClr val="FFC000"/>
                </a:solidFill>
              </a:rPr>
              <a:t>C</a:t>
            </a:r>
            <a:r>
              <a:rPr lang="en-US" dirty="0" smtClean="0"/>
              <a:t>: 1) After assembly,       2) After linking</a:t>
            </a:r>
          </a:p>
          <a:p>
            <a:pPr marL="68263" indent="0">
              <a:buNone/>
            </a:pPr>
            <a:r>
              <a:rPr lang="en-US" b="1" dirty="0" smtClean="0">
                <a:ln>
                  <a:solidFill>
                    <a:sysClr val="windowText" lastClr="000000"/>
                  </a:solidFill>
                </a:ln>
                <a:solidFill>
                  <a:srgbClr val="FFFF00"/>
                </a:solidFill>
              </a:rPr>
              <a:t>D</a:t>
            </a:r>
            <a:r>
              <a:rPr lang="en-US" dirty="0" smtClean="0"/>
              <a:t>: 1) After assembly,      2) After loading</a:t>
            </a:r>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7"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134551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 Program: </a:t>
            </a:r>
            <a:r>
              <a:rPr lang="en-US" dirty="0" err="1" smtClean="0">
                <a:latin typeface="Courier" charset="0"/>
                <a:ea typeface="Courier" charset="0"/>
                <a:cs typeface="Courier" charset="0"/>
              </a:rPr>
              <a:t>Hello.c</a:t>
            </a:r>
            <a:endParaRPr lang="en-US" dirty="0">
              <a:latin typeface="Courier" charset="0"/>
              <a:ea typeface="Courier" charset="0"/>
              <a:cs typeface="Courier" charset="0"/>
            </a:endParaRPr>
          </a:p>
        </p:txBody>
      </p:sp>
      <p:sp>
        <p:nvSpPr>
          <p:cNvPr id="3" name="Content Placeholder 2"/>
          <p:cNvSpPr>
            <a:spLocks noGrp="1"/>
          </p:cNvSpPr>
          <p:nvPr>
            <p:ph idx="1"/>
          </p:nvPr>
        </p:nvSpPr>
        <p:spPr/>
        <p:txBody>
          <a:bodyPr/>
          <a:lstStyle/>
          <a:p>
            <a:pPr marL="0" indent="0">
              <a:buNone/>
            </a:pPr>
            <a:r>
              <a:rPr lang="en-US" dirty="0">
                <a:latin typeface="Courier" charset="0"/>
                <a:ea typeface="Courier" charset="0"/>
                <a:cs typeface="Courier" charset="0"/>
              </a:rPr>
              <a:t>#include &lt;</a:t>
            </a:r>
            <a:r>
              <a:rPr lang="en-US" dirty="0" err="1">
                <a:latin typeface="Courier" charset="0"/>
                <a:ea typeface="Courier" charset="0"/>
                <a:cs typeface="Courier" charset="0"/>
              </a:rPr>
              <a:t>stdio.h</a:t>
            </a:r>
            <a:r>
              <a:rPr lang="en-US" dirty="0">
                <a:latin typeface="Courier" charset="0"/>
                <a:ea typeface="Courier" charset="0"/>
                <a:cs typeface="Courier" charset="0"/>
              </a:rPr>
              <a:t>&gt; </a:t>
            </a:r>
            <a:endParaRPr lang="en-US" dirty="0" smtClean="0">
              <a:latin typeface="Courier" charset="0"/>
              <a:ea typeface="Courier" charset="0"/>
              <a:cs typeface="Courier" charset="0"/>
            </a:endParaRPr>
          </a:p>
          <a:p>
            <a:pPr marL="0" indent="0">
              <a:buNone/>
            </a:pPr>
            <a:r>
              <a:rPr lang="en-US" dirty="0" err="1" smtClean="0">
                <a:latin typeface="Courier" charset="0"/>
                <a:ea typeface="Courier" charset="0"/>
                <a:cs typeface="Courier" charset="0"/>
              </a:rPr>
              <a:t>int</a:t>
            </a:r>
            <a:r>
              <a:rPr lang="en-US" dirty="0" smtClean="0">
                <a:latin typeface="Courier" charset="0"/>
                <a:ea typeface="Courier" charset="0"/>
                <a:cs typeface="Courier" charset="0"/>
              </a:rPr>
              <a:t> </a:t>
            </a:r>
            <a:r>
              <a:rPr lang="en-US" dirty="0">
                <a:latin typeface="Courier" charset="0"/>
                <a:ea typeface="Courier" charset="0"/>
                <a:cs typeface="Courier" charset="0"/>
              </a:rPr>
              <a:t>main() </a:t>
            </a:r>
            <a:endParaRPr lang="en-US" dirty="0" smtClean="0">
              <a:latin typeface="Courier" charset="0"/>
              <a:ea typeface="Courier" charset="0"/>
              <a:cs typeface="Courier" charset="0"/>
            </a:endParaRPr>
          </a:p>
          <a:p>
            <a:pPr marL="0" indent="0">
              <a:buNone/>
            </a:pPr>
            <a:r>
              <a:rPr lang="en-US" dirty="0" smtClean="0">
                <a:latin typeface="Courier" charset="0"/>
                <a:ea typeface="Courier" charset="0"/>
                <a:cs typeface="Courier" charset="0"/>
              </a:rPr>
              <a:t>{ </a:t>
            </a:r>
          </a:p>
          <a:p>
            <a:pPr marL="0" indent="0">
              <a:buNone/>
            </a:pPr>
            <a:r>
              <a:rPr lang="en-US" dirty="0" smtClean="0">
                <a:latin typeface="Courier" charset="0"/>
                <a:ea typeface="Courier" charset="0"/>
                <a:cs typeface="Courier" charset="0"/>
              </a:rPr>
              <a:t>	</a:t>
            </a:r>
            <a:r>
              <a:rPr lang="en-US" dirty="0" err="1" smtClean="0">
                <a:latin typeface="Courier" charset="0"/>
                <a:ea typeface="Courier" charset="0"/>
                <a:cs typeface="Courier" charset="0"/>
              </a:rPr>
              <a:t>printf</a:t>
            </a:r>
            <a:r>
              <a:rPr lang="en-US" dirty="0">
                <a:latin typeface="Courier" charset="0"/>
                <a:ea typeface="Courier" charset="0"/>
                <a:cs typeface="Courier" charset="0"/>
              </a:rPr>
              <a:t>("Hello, %s\n", "world"); </a:t>
            </a:r>
            <a:endParaRPr lang="en-US" dirty="0" smtClean="0">
              <a:latin typeface="Courier" charset="0"/>
              <a:ea typeface="Courier" charset="0"/>
              <a:cs typeface="Courier" charset="0"/>
            </a:endParaRPr>
          </a:p>
          <a:p>
            <a:pPr marL="0" indent="0">
              <a:buNone/>
            </a:pPr>
            <a:r>
              <a:rPr lang="en-US" dirty="0" smtClean="0">
                <a:latin typeface="Courier" charset="0"/>
                <a:ea typeface="Courier" charset="0"/>
                <a:cs typeface="Courier" charset="0"/>
              </a:rPr>
              <a:t>	return </a:t>
            </a:r>
            <a:r>
              <a:rPr lang="en-US" dirty="0">
                <a:latin typeface="Courier" charset="0"/>
                <a:ea typeface="Courier" charset="0"/>
                <a:cs typeface="Courier" charset="0"/>
              </a:rPr>
              <a:t>0; </a:t>
            </a:r>
            <a:endParaRPr lang="en-US" dirty="0" smtClean="0">
              <a:latin typeface="Courier" charset="0"/>
              <a:ea typeface="Courier" charset="0"/>
              <a:cs typeface="Courier" charset="0"/>
            </a:endParaRPr>
          </a:p>
          <a:p>
            <a:pPr marL="0" indent="0">
              <a:buNone/>
            </a:pPr>
            <a:r>
              <a:rPr lang="en-US" dirty="0" smtClean="0">
                <a:latin typeface="Courier" charset="0"/>
                <a:ea typeface="Courier" charset="0"/>
                <a:cs typeface="Courier" charset="0"/>
              </a:rPr>
              <a:t>} </a:t>
            </a:r>
            <a:endParaRPr lang="en-US" dirty="0">
              <a:latin typeface="Courier" charset="0"/>
              <a:ea typeface="Courier" charset="0"/>
              <a:cs typeface="Courier" charset="0"/>
            </a:endParaRPr>
          </a:p>
          <a:p>
            <a:endParaRPr lang="en-US" dirty="0"/>
          </a:p>
        </p:txBody>
      </p:sp>
      <p:sp>
        <p:nvSpPr>
          <p:cNvPr id="4" name="Slide Number Placeholder 3"/>
          <p:cNvSpPr>
            <a:spLocks noGrp="1"/>
          </p:cNvSpPr>
          <p:nvPr>
            <p:ph type="sldNum" sz="quarter" idx="12"/>
          </p:nvPr>
        </p:nvSpPr>
        <p:spPr/>
        <p:txBody>
          <a:bodyPr/>
          <a:lstStyle/>
          <a:p>
            <a:fld id="{17296AFF-E97A-4074-8EFC-88FBCCD94078}" type="slidenum">
              <a:rPr lang="en-US" smtClean="0"/>
              <a:pPr/>
              <a:t>11</a:t>
            </a:fld>
            <a:endParaRPr lang="en-US"/>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7" name="Slide Number Placeholder 5"/>
          <p:cNvSpPr txBox="1">
            <a:spLocks/>
          </p:cNvSpPr>
          <p:nvPr/>
        </p:nvSpPr>
        <p:spPr>
          <a:xfrm>
            <a:off x="9525000" y="635635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Helvetica" charset="0"/>
                <a:ea typeface="ＭＳ Ｐゴシック" pitchFamily="34" charset="-128"/>
                <a:cs typeface="+mn-cs"/>
              </a:defRPr>
            </a:lvl1pPr>
            <a:lvl2pPr marL="457200" algn="l" rtl="0" fontAlgn="base">
              <a:spcBef>
                <a:spcPct val="0"/>
              </a:spcBef>
              <a:spcAft>
                <a:spcPct val="0"/>
              </a:spcAft>
              <a:defRPr sz="25600" kern="1200">
                <a:solidFill>
                  <a:schemeClr val="accent1"/>
                </a:solidFill>
                <a:latin typeface="Helvetica" charset="0"/>
                <a:ea typeface="ＭＳ Ｐゴシック" pitchFamily="34" charset="-128"/>
                <a:cs typeface="+mn-cs"/>
              </a:defRPr>
            </a:lvl2pPr>
            <a:lvl3pPr marL="914400" algn="l" rtl="0" fontAlgn="base">
              <a:spcBef>
                <a:spcPct val="0"/>
              </a:spcBef>
              <a:spcAft>
                <a:spcPct val="0"/>
              </a:spcAft>
              <a:defRPr sz="25600" kern="1200">
                <a:solidFill>
                  <a:schemeClr val="accent1"/>
                </a:solidFill>
                <a:latin typeface="Helvetica" charset="0"/>
                <a:ea typeface="ＭＳ Ｐゴシック" pitchFamily="34" charset="-128"/>
                <a:cs typeface="+mn-cs"/>
              </a:defRPr>
            </a:lvl3pPr>
            <a:lvl4pPr marL="1371600" algn="l" rtl="0" fontAlgn="base">
              <a:spcBef>
                <a:spcPct val="0"/>
              </a:spcBef>
              <a:spcAft>
                <a:spcPct val="0"/>
              </a:spcAft>
              <a:defRPr sz="25600" kern="1200">
                <a:solidFill>
                  <a:schemeClr val="accent1"/>
                </a:solidFill>
                <a:latin typeface="Helvetica" charset="0"/>
                <a:ea typeface="ＭＳ Ｐゴシック" pitchFamily="34" charset="-128"/>
                <a:cs typeface="+mn-cs"/>
              </a:defRPr>
            </a:lvl4pPr>
            <a:lvl5pPr marL="1828800" algn="l" rtl="0" fontAlgn="base">
              <a:spcBef>
                <a:spcPct val="0"/>
              </a:spcBef>
              <a:spcAft>
                <a:spcPct val="0"/>
              </a:spcAft>
              <a:defRPr sz="25600" kern="1200">
                <a:solidFill>
                  <a:schemeClr val="accent1"/>
                </a:solidFill>
                <a:latin typeface="Helvetica" charset="0"/>
                <a:ea typeface="ＭＳ Ｐゴシック" pitchFamily="34" charset="-128"/>
                <a:cs typeface="+mn-cs"/>
              </a:defRPr>
            </a:lvl5pPr>
            <a:lvl6pPr marL="2286000" algn="l" defTabSz="914400" rtl="0" eaLnBrk="1" latinLnBrk="0" hangingPunct="1">
              <a:defRPr sz="25600" kern="1200">
                <a:solidFill>
                  <a:schemeClr val="accent1"/>
                </a:solidFill>
                <a:latin typeface="Helvetica" charset="0"/>
                <a:ea typeface="ＭＳ Ｐゴシック" pitchFamily="34" charset="-128"/>
                <a:cs typeface="+mn-cs"/>
              </a:defRPr>
            </a:lvl6pPr>
            <a:lvl7pPr marL="2743200" algn="l" defTabSz="914400" rtl="0" eaLnBrk="1" latinLnBrk="0" hangingPunct="1">
              <a:defRPr sz="25600" kern="1200">
                <a:solidFill>
                  <a:schemeClr val="accent1"/>
                </a:solidFill>
                <a:latin typeface="Helvetica" charset="0"/>
                <a:ea typeface="ＭＳ Ｐゴシック" pitchFamily="34" charset="-128"/>
                <a:cs typeface="+mn-cs"/>
              </a:defRPr>
            </a:lvl7pPr>
            <a:lvl8pPr marL="3200400" algn="l" defTabSz="914400" rtl="0" eaLnBrk="1" latinLnBrk="0" hangingPunct="1">
              <a:defRPr sz="25600" kern="1200">
                <a:solidFill>
                  <a:schemeClr val="accent1"/>
                </a:solidFill>
                <a:latin typeface="Helvetica" charset="0"/>
                <a:ea typeface="ＭＳ Ｐゴシック" pitchFamily="34" charset="-128"/>
                <a:cs typeface="+mn-cs"/>
              </a:defRPr>
            </a:lvl8pPr>
            <a:lvl9pPr marL="3657600" algn="l" defTabSz="914400" rtl="0" eaLnBrk="1" latinLnBrk="0" hangingPunct="1">
              <a:defRPr sz="25600" kern="1200">
                <a:solidFill>
                  <a:schemeClr val="accent1"/>
                </a:solidFill>
                <a:latin typeface="Helvetica" charset="0"/>
                <a:ea typeface="ＭＳ Ｐゴシック" pitchFamily="34" charset="-128"/>
                <a:cs typeface="+mn-cs"/>
              </a:defRPr>
            </a:lvl9pPr>
          </a:lstStyle>
          <a:p>
            <a:fld id="{3CC63E4C-4642-794D-A2FD-70F6B81535F5}" type="slidenum">
              <a:rPr lang="en-US" smtClean="0">
                <a:latin typeface="+mj-lt"/>
              </a:rPr>
              <a:pPr/>
              <a:t>11</a:t>
            </a:fld>
            <a:endParaRPr lang="en-US" dirty="0">
              <a:latin typeface="+mj-lt"/>
            </a:endParaRPr>
          </a:p>
        </p:txBody>
      </p:sp>
    </p:spTree>
    <p:extLst>
      <p:ext uri="{BB962C8B-B14F-4D97-AF65-F5344CB8AC3E}">
        <p14:creationId xmlns:p14="http://schemas.microsoft.com/office/powerpoint/2010/main" val="160584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Compiled </a:t>
            </a:r>
            <a:r>
              <a:rPr lang="en-US" dirty="0" err="1" smtClean="0">
                <a:latin typeface="Courier" charset="0"/>
                <a:ea typeface="Courier" charset="0"/>
                <a:cs typeface="Courier" charset="0"/>
              </a:rPr>
              <a:t>Hello.c</a:t>
            </a:r>
            <a:r>
              <a:rPr lang="en-US" dirty="0" smtClean="0"/>
              <a:t>: </a:t>
            </a:r>
            <a:r>
              <a:rPr lang="en-US" dirty="0" err="1" smtClean="0">
                <a:latin typeface="Courier" charset="0"/>
                <a:ea typeface="Courier" charset="0"/>
                <a:cs typeface="Courier" charset="0"/>
              </a:rPr>
              <a:t>Hello.s</a:t>
            </a:r>
            <a:endParaRPr lang="en-US" dirty="0">
              <a:latin typeface="Courier" charset="0"/>
              <a:ea typeface="Courier" charset="0"/>
              <a:cs typeface="Courier" charset="0"/>
            </a:endParaRPr>
          </a:p>
        </p:txBody>
      </p:sp>
      <p:sp>
        <p:nvSpPr>
          <p:cNvPr id="3" name="Content Placeholder 2"/>
          <p:cNvSpPr>
            <a:spLocks noGrp="1"/>
          </p:cNvSpPr>
          <p:nvPr>
            <p:ph sz="half" idx="1"/>
          </p:nvPr>
        </p:nvSpPr>
        <p:spPr>
          <a:xfrm>
            <a:off x="609600" y="1600201"/>
            <a:ext cx="5384800" cy="4876799"/>
          </a:xfrm>
        </p:spPr>
        <p:txBody>
          <a:bodyPr>
            <a:normAutofit fontScale="55000" lnSpcReduction="20000"/>
          </a:bodyPr>
          <a:lstStyle/>
          <a:p>
            <a:pPr marL="0" indent="0">
              <a:buNone/>
            </a:pPr>
            <a:r>
              <a:rPr lang="en-US" dirty="0">
                <a:latin typeface="Courier" charset="0"/>
                <a:ea typeface="Courier" charset="0"/>
                <a:cs typeface="Courier" charset="0"/>
              </a:rPr>
              <a:t>.text</a:t>
            </a:r>
          </a:p>
          <a:p>
            <a:pPr marL="0" indent="0">
              <a:buNone/>
            </a:pPr>
            <a:r>
              <a:rPr lang="en-US" dirty="0">
                <a:latin typeface="Courier" charset="0"/>
                <a:ea typeface="Courier" charset="0"/>
                <a:cs typeface="Courier" charset="0"/>
              </a:rPr>
              <a:t>  .align 2</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globl</a:t>
            </a:r>
            <a:r>
              <a:rPr lang="en-US" dirty="0">
                <a:latin typeface="Courier" charset="0"/>
                <a:ea typeface="Courier" charset="0"/>
                <a:cs typeface="Courier" charset="0"/>
              </a:rPr>
              <a:t> main</a:t>
            </a:r>
          </a:p>
          <a:p>
            <a:pPr marL="0" indent="0">
              <a:buNone/>
            </a:pPr>
            <a:r>
              <a:rPr lang="en-US" dirty="0">
                <a:latin typeface="Courier" charset="0"/>
                <a:ea typeface="Courier" charset="0"/>
                <a:cs typeface="Courier" charset="0"/>
              </a:rPr>
              <a:t>main:</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addi</a:t>
            </a:r>
            <a:r>
              <a:rPr lang="en-US" dirty="0">
                <a:latin typeface="Courier" charset="0"/>
                <a:ea typeface="Courier" charset="0"/>
                <a:cs typeface="Courier" charset="0"/>
              </a:rPr>
              <a:t> sp,sp,-16</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sw</a:t>
            </a:r>
            <a:r>
              <a:rPr lang="en-US" dirty="0">
                <a:latin typeface="Courier" charset="0"/>
                <a:ea typeface="Courier" charset="0"/>
                <a:cs typeface="Courier" charset="0"/>
              </a:rPr>
              <a:t>   ra,12(</a:t>
            </a:r>
            <a:r>
              <a:rPr lang="en-US" dirty="0" err="1">
                <a:latin typeface="Courier" charset="0"/>
                <a:ea typeface="Courier" charset="0"/>
                <a:cs typeface="Courier" charset="0"/>
              </a:rPr>
              <a:t>sp</a:t>
            </a:r>
            <a:r>
              <a:rPr lang="en-US" dirty="0">
                <a:latin typeface="Courier" charset="0"/>
                <a:ea typeface="Courier" charset="0"/>
                <a:cs typeface="Courier" charset="0"/>
              </a:rPr>
              <a:t>)</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lui</a:t>
            </a:r>
            <a:r>
              <a:rPr lang="en-US" dirty="0">
                <a:latin typeface="Courier" charset="0"/>
                <a:ea typeface="Courier" charset="0"/>
                <a:cs typeface="Courier" charset="0"/>
              </a:rPr>
              <a:t>  a0,%hi(string1)</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addi</a:t>
            </a:r>
            <a:r>
              <a:rPr lang="en-US" dirty="0">
                <a:latin typeface="Courier" charset="0"/>
                <a:ea typeface="Courier" charset="0"/>
                <a:cs typeface="Courier" charset="0"/>
              </a:rPr>
              <a:t> a0,a0,%lo(string1)</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lui</a:t>
            </a:r>
            <a:r>
              <a:rPr lang="en-US" dirty="0">
                <a:latin typeface="Courier" charset="0"/>
                <a:ea typeface="Courier" charset="0"/>
                <a:cs typeface="Courier" charset="0"/>
              </a:rPr>
              <a:t>  a1,%hi(string2)</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addi</a:t>
            </a:r>
            <a:r>
              <a:rPr lang="en-US" dirty="0">
                <a:latin typeface="Courier" charset="0"/>
                <a:ea typeface="Courier" charset="0"/>
                <a:cs typeface="Courier" charset="0"/>
              </a:rPr>
              <a:t> a1,a1,%lo(string2)</a:t>
            </a:r>
          </a:p>
          <a:p>
            <a:pPr marL="0" indent="0">
              <a:buNone/>
            </a:pPr>
            <a:r>
              <a:rPr lang="en-US" dirty="0">
                <a:latin typeface="Courier" charset="0"/>
                <a:ea typeface="Courier" charset="0"/>
                <a:cs typeface="Courier" charset="0"/>
              </a:rPr>
              <a:t>  call </a:t>
            </a:r>
            <a:r>
              <a:rPr lang="en-US" dirty="0" err="1">
                <a:latin typeface="Courier" charset="0"/>
                <a:ea typeface="Courier" charset="0"/>
                <a:cs typeface="Courier" charset="0"/>
              </a:rPr>
              <a:t>printf</a:t>
            </a:r>
            <a:endParaRPr lang="en-US" dirty="0">
              <a:latin typeface="Courier" charset="0"/>
              <a:ea typeface="Courier" charset="0"/>
              <a:cs typeface="Courier" charset="0"/>
            </a:endParaRP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lw</a:t>
            </a:r>
            <a:r>
              <a:rPr lang="en-US" dirty="0">
                <a:latin typeface="Courier" charset="0"/>
                <a:ea typeface="Courier" charset="0"/>
                <a:cs typeface="Courier" charset="0"/>
              </a:rPr>
              <a:t>   ra,12(</a:t>
            </a:r>
            <a:r>
              <a:rPr lang="en-US" dirty="0" err="1">
                <a:latin typeface="Courier" charset="0"/>
                <a:ea typeface="Courier" charset="0"/>
                <a:cs typeface="Courier" charset="0"/>
              </a:rPr>
              <a:t>sp</a:t>
            </a:r>
            <a:r>
              <a:rPr lang="en-US" dirty="0">
                <a:latin typeface="Courier" charset="0"/>
                <a:ea typeface="Courier" charset="0"/>
                <a:cs typeface="Courier" charset="0"/>
              </a:rPr>
              <a:t>)</a:t>
            </a: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addi</a:t>
            </a:r>
            <a:r>
              <a:rPr lang="en-US" dirty="0">
                <a:latin typeface="Courier" charset="0"/>
                <a:ea typeface="Courier" charset="0"/>
                <a:cs typeface="Courier" charset="0"/>
              </a:rPr>
              <a:t> sp,sp,16</a:t>
            </a:r>
          </a:p>
          <a:p>
            <a:pPr marL="0" indent="0">
              <a:buNone/>
            </a:pPr>
            <a:r>
              <a:rPr lang="en-US" dirty="0">
                <a:latin typeface="Courier" charset="0"/>
                <a:ea typeface="Courier" charset="0"/>
                <a:cs typeface="Courier" charset="0"/>
              </a:rPr>
              <a:t>  li   a0,0</a:t>
            </a:r>
          </a:p>
          <a:p>
            <a:pPr marL="0" indent="0">
              <a:buNone/>
            </a:pPr>
            <a:r>
              <a:rPr lang="en-US" dirty="0">
                <a:latin typeface="Courier" charset="0"/>
                <a:ea typeface="Courier" charset="0"/>
                <a:cs typeface="Courier" charset="0"/>
              </a:rPr>
              <a:t>  ret</a:t>
            </a:r>
          </a:p>
          <a:p>
            <a:pPr marL="0" indent="0">
              <a:buNone/>
            </a:pPr>
            <a:r>
              <a:rPr lang="en-US" dirty="0">
                <a:latin typeface="Courier" charset="0"/>
                <a:ea typeface="Courier" charset="0"/>
                <a:cs typeface="Courier" charset="0"/>
              </a:rPr>
              <a:t>  .section .</a:t>
            </a:r>
            <a:r>
              <a:rPr lang="en-US" dirty="0" err="1">
                <a:latin typeface="Courier" charset="0"/>
                <a:ea typeface="Courier" charset="0"/>
                <a:cs typeface="Courier" charset="0"/>
              </a:rPr>
              <a:t>rodata</a:t>
            </a:r>
            <a:endParaRPr lang="en-US" dirty="0">
              <a:latin typeface="Courier" charset="0"/>
              <a:ea typeface="Courier" charset="0"/>
              <a:cs typeface="Courier" charset="0"/>
            </a:endParaRPr>
          </a:p>
          <a:p>
            <a:pPr marL="0" indent="0">
              <a:buNone/>
            </a:pPr>
            <a:r>
              <a:rPr lang="en-US" dirty="0">
                <a:latin typeface="Courier" charset="0"/>
                <a:ea typeface="Courier" charset="0"/>
                <a:cs typeface="Courier" charset="0"/>
              </a:rPr>
              <a:t>  .</a:t>
            </a:r>
            <a:r>
              <a:rPr lang="en-US" dirty="0" err="1">
                <a:latin typeface="Courier" charset="0"/>
                <a:ea typeface="Courier" charset="0"/>
                <a:cs typeface="Courier" charset="0"/>
              </a:rPr>
              <a:t>balign</a:t>
            </a:r>
            <a:r>
              <a:rPr lang="en-US" dirty="0">
                <a:latin typeface="Courier" charset="0"/>
                <a:ea typeface="Courier" charset="0"/>
                <a:cs typeface="Courier" charset="0"/>
              </a:rPr>
              <a:t> 4</a:t>
            </a:r>
          </a:p>
          <a:p>
            <a:pPr marL="0" indent="0">
              <a:buNone/>
            </a:pPr>
            <a:r>
              <a:rPr lang="en-US" dirty="0">
                <a:latin typeface="Courier" charset="0"/>
                <a:ea typeface="Courier" charset="0"/>
                <a:cs typeface="Courier" charset="0"/>
              </a:rPr>
              <a:t>string1:</a:t>
            </a:r>
          </a:p>
          <a:p>
            <a:pPr marL="0" indent="0">
              <a:buNone/>
            </a:pPr>
            <a:r>
              <a:rPr lang="en-US" dirty="0">
                <a:latin typeface="Courier" charset="0"/>
                <a:ea typeface="Courier" charset="0"/>
                <a:cs typeface="Courier" charset="0"/>
              </a:rPr>
              <a:t>  .string "Hello, %s!\n"</a:t>
            </a:r>
          </a:p>
          <a:p>
            <a:pPr marL="0" indent="0">
              <a:buNone/>
            </a:pPr>
            <a:r>
              <a:rPr lang="en-US" dirty="0">
                <a:latin typeface="Courier" charset="0"/>
                <a:ea typeface="Courier" charset="0"/>
                <a:cs typeface="Courier" charset="0"/>
              </a:rPr>
              <a:t>string2:</a:t>
            </a:r>
          </a:p>
          <a:p>
            <a:pPr marL="0" indent="0">
              <a:buNone/>
            </a:pPr>
            <a:r>
              <a:rPr lang="en-US" dirty="0">
                <a:latin typeface="Courier" charset="0"/>
                <a:ea typeface="Courier" charset="0"/>
                <a:cs typeface="Courier" charset="0"/>
              </a:rPr>
              <a:t>  .string "world</a:t>
            </a:r>
            <a:r>
              <a:rPr lang="en-US" dirty="0" smtClean="0">
                <a:latin typeface="Courier" charset="0"/>
                <a:ea typeface="Courier" charset="0"/>
                <a:cs typeface="Courier" charset="0"/>
              </a:rPr>
              <a:t>"</a:t>
            </a:r>
            <a:endParaRPr lang="en-US" dirty="0">
              <a:latin typeface="Courier" charset="0"/>
              <a:ea typeface="Courier" charset="0"/>
              <a:cs typeface="Courier" charset="0"/>
            </a:endParaRPr>
          </a:p>
        </p:txBody>
      </p:sp>
      <p:sp>
        <p:nvSpPr>
          <p:cNvPr id="5" name="Content Placeholder 4"/>
          <p:cNvSpPr>
            <a:spLocks noGrp="1"/>
          </p:cNvSpPr>
          <p:nvPr>
            <p:ph sz="half" idx="2"/>
          </p:nvPr>
        </p:nvSpPr>
        <p:spPr>
          <a:xfrm>
            <a:off x="6197600" y="1600201"/>
            <a:ext cx="5384800" cy="4876799"/>
          </a:xfrm>
        </p:spPr>
        <p:txBody>
          <a:bodyPr>
            <a:normAutofit fontScale="55000" lnSpcReduction="20000"/>
          </a:bodyPr>
          <a:lstStyle/>
          <a:p>
            <a:pPr marL="0" indent="0">
              <a:buNone/>
            </a:pPr>
            <a:r>
              <a:rPr lang="en-US" dirty="0">
                <a:latin typeface="Courier" charset="0"/>
                <a:ea typeface="Courier" charset="0"/>
                <a:cs typeface="Courier" charset="0"/>
              </a:rPr>
              <a:t># Directive: enter text section</a:t>
            </a:r>
          </a:p>
          <a:p>
            <a:pPr marL="0" indent="0">
              <a:buNone/>
            </a:pPr>
            <a:r>
              <a:rPr lang="en-US" dirty="0">
                <a:latin typeface="Courier" charset="0"/>
                <a:ea typeface="Courier" charset="0"/>
                <a:cs typeface="Courier" charset="0"/>
              </a:rPr>
              <a:t># Directive: align code to 2^2 bytes</a:t>
            </a:r>
          </a:p>
          <a:p>
            <a:pPr marL="0" indent="0">
              <a:buNone/>
            </a:pPr>
            <a:r>
              <a:rPr lang="en-US" dirty="0">
                <a:latin typeface="Courier" charset="0"/>
                <a:ea typeface="Courier" charset="0"/>
                <a:cs typeface="Courier" charset="0"/>
              </a:rPr>
              <a:t># Directive: declare global symbol main</a:t>
            </a:r>
          </a:p>
          <a:p>
            <a:pPr marL="0" indent="0">
              <a:buNone/>
            </a:pPr>
            <a:r>
              <a:rPr lang="en-US" dirty="0">
                <a:latin typeface="Courier" charset="0"/>
                <a:ea typeface="Courier" charset="0"/>
                <a:cs typeface="Courier" charset="0"/>
              </a:rPr>
              <a:t># label for start of main</a:t>
            </a:r>
          </a:p>
          <a:p>
            <a:pPr marL="0" indent="0">
              <a:buNone/>
            </a:pPr>
            <a:r>
              <a:rPr lang="en-US" dirty="0">
                <a:latin typeface="Courier" charset="0"/>
                <a:ea typeface="Courier" charset="0"/>
                <a:cs typeface="Courier" charset="0"/>
              </a:rPr>
              <a:t># allocate stack frame</a:t>
            </a:r>
          </a:p>
          <a:p>
            <a:pPr marL="0" indent="0">
              <a:buNone/>
            </a:pPr>
            <a:r>
              <a:rPr lang="en-US" dirty="0">
                <a:latin typeface="Courier" charset="0"/>
                <a:ea typeface="Courier" charset="0"/>
                <a:cs typeface="Courier" charset="0"/>
              </a:rPr>
              <a:t># save return address</a:t>
            </a:r>
          </a:p>
          <a:p>
            <a:pPr marL="0" indent="0">
              <a:buNone/>
            </a:pPr>
            <a:r>
              <a:rPr lang="en-US" dirty="0">
                <a:latin typeface="Courier" charset="0"/>
                <a:ea typeface="Courier" charset="0"/>
                <a:cs typeface="Courier" charset="0"/>
              </a:rPr>
              <a:t># compute address of</a:t>
            </a:r>
          </a:p>
          <a:p>
            <a:pPr marL="0" indent="0">
              <a:buNone/>
            </a:pPr>
            <a:r>
              <a:rPr lang="en-US" dirty="0">
                <a:latin typeface="Courier" charset="0"/>
                <a:ea typeface="Courier" charset="0"/>
                <a:cs typeface="Courier" charset="0"/>
              </a:rPr>
              <a:t>#   string1</a:t>
            </a:r>
          </a:p>
          <a:p>
            <a:pPr marL="0" indent="0">
              <a:buNone/>
            </a:pPr>
            <a:r>
              <a:rPr lang="en-US" dirty="0">
                <a:latin typeface="Courier" charset="0"/>
                <a:ea typeface="Courier" charset="0"/>
                <a:cs typeface="Courier" charset="0"/>
              </a:rPr>
              <a:t># compute address of</a:t>
            </a:r>
          </a:p>
          <a:p>
            <a:pPr marL="0" indent="0">
              <a:buNone/>
            </a:pPr>
            <a:r>
              <a:rPr lang="en-US" dirty="0">
                <a:latin typeface="Courier" charset="0"/>
                <a:ea typeface="Courier" charset="0"/>
                <a:cs typeface="Courier" charset="0"/>
              </a:rPr>
              <a:t>#   string2</a:t>
            </a:r>
          </a:p>
          <a:p>
            <a:pPr marL="0" indent="0">
              <a:buNone/>
            </a:pPr>
            <a:r>
              <a:rPr lang="en-US" dirty="0">
                <a:latin typeface="Courier" charset="0"/>
                <a:ea typeface="Courier" charset="0"/>
                <a:cs typeface="Courier" charset="0"/>
              </a:rPr>
              <a:t># call function </a:t>
            </a:r>
            <a:r>
              <a:rPr lang="en-US" dirty="0" err="1">
                <a:latin typeface="Courier" charset="0"/>
                <a:ea typeface="Courier" charset="0"/>
                <a:cs typeface="Courier" charset="0"/>
              </a:rPr>
              <a:t>printf</a:t>
            </a:r>
            <a:endParaRPr lang="en-US" dirty="0">
              <a:latin typeface="Courier" charset="0"/>
              <a:ea typeface="Courier" charset="0"/>
              <a:cs typeface="Courier" charset="0"/>
            </a:endParaRPr>
          </a:p>
          <a:p>
            <a:pPr marL="0" indent="0">
              <a:buNone/>
            </a:pPr>
            <a:r>
              <a:rPr lang="en-US" dirty="0">
                <a:latin typeface="Courier" charset="0"/>
                <a:ea typeface="Courier" charset="0"/>
                <a:cs typeface="Courier" charset="0"/>
              </a:rPr>
              <a:t># restore return address</a:t>
            </a:r>
          </a:p>
          <a:p>
            <a:pPr marL="0" indent="0">
              <a:buNone/>
            </a:pPr>
            <a:r>
              <a:rPr lang="en-US" dirty="0">
                <a:latin typeface="Courier" charset="0"/>
                <a:ea typeface="Courier" charset="0"/>
                <a:cs typeface="Courier" charset="0"/>
              </a:rPr>
              <a:t># deallocate stack frame</a:t>
            </a:r>
          </a:p>
          <a:p>
            <a:pPr marL="0" indent="0">
              <a:buNone/>
            </a:pPr>
            <a:r>
              <a:rPr lang="en-US" dirty="0">
                <a:latin typeface="Courier" charset="0"/>
                <a:ea typeface="Courier" charset="0"/>
                <a:cs typeface="Courier" charset="0"/>
              </a:rPr>
              <a:t># load return value 0</a:t>
            </a:r>
          </a:p>
          <a:p>
            <a:pPr marL="0" indent="0">
              <a:buNone/>
            </a:pPr>
            <a:r>
              <a:rPr lang="en-US" dirty="0">
                <a:latin typeface="Courier" charset="0"/>
                <a:ea typeface="Courier" charset="0"/>
                <a:cs typeface="Courier" charset="0"/>
              </a:rPr>
              <a:t># return</a:t>
            </a:r>
          </a:p>
          <a:p>
            <a:pPr marL="0" indent="0">
              <a:buNone/>
            </a:pPr>
            <a:r>
              <a:rPr lang="en-US" dirty="0">
                <a:latin typeface="Courier" charset="0"/>
                <a:ea typeface="Courier" charset="0"/>
                <a:cs typeface="Courier" charset="0"/>
              </a:rPr>
              <a:t># Directive: enter read-only data section</a:t>
            </a:r>
          </a:p>
          <a:p>
            <a:pPr marL="0" indent="0">
              <a:buNone/>
            </a:pPr>
            <a:r>
              <a:rPr lang="en-US" dirty="0">
                <a:latin typeface="Courier" charset="0"/>
                <a:ea typeface="Courier" charset="0"/>
                <a:cs typeface="Courier" charset="0"/>
              </a:rPr>
              <a:t># Directive: align data section to 4 bytes</a:t>
            </a:r>
          </a:p>
          <a:p>
            <a:pPr marL="0" indent="0">
              <a:buNone/>
            </a:pPr>
            <a:r>
              <a:rPr lang="en-US" dirty="0">
                <a:latin typeface="Courier" charset="0"/>
                <a:ea typeface="Courier" charset="0"/>
                <a:cs typeface="Courier" charset="0"/>
              </a:rPr>
              <a:t># label for first string</a:t>
            </a:r>
          </a:p>
          <a:p>
            <a:pPr marL="0" indent="0">
              <a:buNone/>
            </a:pPr>
            <a:r>
              <a:rPr lang="en-US" dirty="0">
                <a:latin typeface="Courier" charset="0"/>
                <a:ea typeface="Courier" charset="0"/>
                <a:cs typeface="Courier" charset="0"/>
              </a:rPr>
              <a:t># Directive: null-terminated string</a:t>
            </a:r>
          </a:p>
          <a:p>
            <a:pPr marL="0" indent="0">
              <a:buNone/>
            </a:pPr>
            <a:r>
              <a:rPr lang="en-US" dirty="0">
                <a:latin typeface="Courier" charset="0"/>
                <a:ea typeface="Courier" charset="0"/>
                <a:cs typeface="Courier" charset="0"/>
              </a:rPr>
              <a:t># label for second string</a:t>
            </a:r>
          </a:p>
          <a:p>
            <a:pPr marL="0" indent="0">
              <a:buNone/>
            </a:pPr>
            <a:r>
              <a:rPr lang="en-US" dirty="0">
                <a:latin typeface="Courier" charset="0"/>
                <a:ea typeface="Courier" charset="0"/>
                <a:cs typeface="Courier" charset="0"/>
              </a:rPr>
              <a:t># Directive: null-terminated </a:t>
            </a:r>
            <a:r>
              <a:rPr lang="en-US" dirty="0" smtClean="0">
                <a:latin typeface="Courier" charset="0"/>
                <a:ea typeface="Courier" charset="0"/>
                <a:cs typeface="Courier" charset="0"/>
              </a:rPr>
              <a:t>string</a:t>
            </a:r>
            <a:endParaRPr lang="en-US" dirty="0">
              <a:latin typeface="Courier" charset="0"/>
              <a:ea typeface="Courier" charset="0"/>
              <a:cs typeface="Courier" charset="0"/>
            </a:endParaRPr>
          </a:p>
        </p:txBody>
      </p:sp>
      <p:sp>
        <p:nvSpPr>
          <p:cNvPr id="4" name="Slide Number Placeholder 3"/>
          <p:cNvSpPr>
            <a:spLocks noGrp="1"/>
          </p:cNvSpPr>
          <p:nvPr>
            <p:ph type="sldNum" sz="quarter" idx="12"/>
          </p:nvPr>
        </p:nvSpPr>
        <p:spPr/>
        <p:txBody>
          <a:bodyPr/>
          <a:lstStyle/>
          <a:p>
            <a:fld id="{17296AFF-E97A-4074-8EFC-88FBCCD94078}" type="slidenum">
              <a:rPr lang="en-US" smtClean="0"/>
              <a:pPr/>
              <a:t>12</a:t>
            </a:fld>
            <a:endParaRPr lang="en-US"/>
          </a:p>
        </p:txBody>
      </p:sp>
      <p:sp>
        <p:nvSpPr>
          <p:cNvPr id="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8" name="Slide Number Placeholder 5"/>
          <p:cNvSpPr txBox="1">
            <a:spLocks/>
          </p:cNvSpPr>
          <p:nvPr/>
        </p:nvSpPr>
        <p:spPr>
          <a:xfrm>
            <a:off x="9525000" y="635635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Helvetica" charset="0"/>
                <a:ea typeface="ＭＳ Ｐゴシック" pitchFamily="34" charset="-128"/>
                <a:cs typeface="+mn-cs"/>
              </a:defRPr>
            </a:lvl1pPr>
            <a:lvl2pPr marL="457200" algn="l" rtl="0" fontAlgn="base">
              <a:spcBef>
                <a:spcPct val="0"/>
              </a:spcBef>
              <a:spcAft>
                <a:spcPct val="0"/>
              </a:spcAft>
              <a:defRPr sz="25600" kern="1200">
                <a:solidFill>
                  <a:schemeClr val="accent1"/>
                </a:solidFill>
                <a:latin typeface="Helvetica" charset="0"/>
                <a:ea typeface="ＭＳ Ｐゴシック" pitchFamily="34" charset="-128"/>
                <a:cs typeface="+mn-cs"/>
              </a:defRPr>
            </a:lvl2pPr>
            <a:lvl3pPr marL="914400" algn="l" rtl="0" fontAlgn="base">
              <a:spcBef>
                <a:spcPct val="0"/>
              </a:spcBef>
              <a:spcAft>
                <a:spcPct val="0"/>
              </a:spcAft>
              <a:defRPr sz="25600" kern="1200">
                <a:solidFill>
                  <a:schemeClr val="accent1"/>
                </a:solidFill>
                <a:latin typeface="Helvetica" charset="0"/>
                <a:ea typeface="ＭＳ Ｐゴシック" pitchFamily="34" charset="-128"/>
                <a:cs typeface="+mn-cs"/>
              </a:defRPr>
            </a:lvl3pPr>
            <a:lvl4pPr marL="1371600" algn="l" rtl="0" fontAlgn="base">
              <a:spcBef>
                <a:spcPct val="0"/>
              </a:spcBef>
              <a:spcAft>
                <a:spcPct val="0"/>
              </a:spcAft>
              <a:defRPr sz="25600" kern="1200">
                <a:solidFill>
                  <a:schemeClr val="accent1"/>
                </a:solidFill>
                <a:latin typeface="Helvetica" charset="0"/>
                <a:ea typeface="ＭＳ Ｐゴシック" pitchFamily="34" charset="-128"/>
                <a:cs typeface="+mn-cs"/>
              </a:defRPr>
            </a:lvl4pPr>
            <a:lvl5pPr marL="1828800" algn="l" rtl="0" fontAlgn="base">
              <a:spcBef>
                <a:spcPct val="0"/>
              </a:spcBef>
              <a:spcAft>
                <a:spcPct val="0"/>
              </a:spcAft>
              <a:defRPr sz="25600" kern="1200">
                <a:solidFill>
                  <a:schemeClr val="accent1"/>
                </a:solidFill>
                <a:latin typeface="Helvetica" charset="0"/>
                <a:ea typeface="ＭＳ Ｐゴシック" pitchFamily="34" charset="-128"/>
                <a:cs typeface="+mn-cs"/>
              </a:defRPr>
            </a:lvl5pPr>
            <a:lvl6pPr marL="2286000" algn="l" defTabSz="914400" rtl="0" eaLnBrk="1" latinLnBrk="0" hangingPunct="1">
              <a:defRPr sz="25600" kern="1200">
                <a:solidFill>
                  <a:schemeClr val="accent1"/>
                </a:solidFill>
                <a:latin typeface="Helvetica" charset="0"/>
                <a:ea typeface="ＭＳ Ｐゴシック" pitchFamily="34" charset="-128"/>
                <a:cs typeface="+mn-cs"/>
              </a:defRPr>
            </a:lvl6pPr>
            <a:lvl7pPr marL="2743200" algn="l" defTabSz="914400" rtl="0" eaLnBrk="1" latinLnBrk="0" hangingPunct="1">
              <a:defRPr sz="25600" kern="1200">
                <a:solidFill>
                  <a:schemeClr val="accent1"/>
                </a:solidFill>
                <a:latin typeface="Helvetica" charset="0"/>
                <a:ea typeface="ＭＳ Ｐゴシック" pitchFamily="34" charset="-128"/>
                <a:cs typeface="+mn-cs"/>
              </a:defRPr>
            </a:lvl7pPr>
            <a:lvl8pPr marL="3200400" algn="l" defTabSz="914400" rtl="0" eaLnBrk="1" latinLnBrk="0" hangingPunct="1">
              <a:defRPr sz="25600" kern="1200">
                <a:solidFill>
                  <a:schemeClr val="accent1"/>
                </a:solidFill>
                <a:latin typeface="Helvetica" charset="0"/>
                <a:ea typeface="ＭＳ Ｐゴシック" pitchFamily="34" charset="-128"/>
                <a:cs typeface="+mn-cs"/>
              </a:defRPr>
            </a:lvl8pPr>
            <a:lvl9pPr marL="3657600" algn="l" defTabSz="914400" rtl="0" eaLnBrk="1" latinLnBrk="0" hangingPunct="1">
              <a:defRPr sz="25600" kern="1200">
                <a:solidFill>
                  <a:schemeClr val="accent1"/>
                </a:solidFill>
                <a:latin typeface="Helvetica" charset="0"/>
                <a:ea typeface="ＭＳ Ｐゴシック" pitchFamily="34" charset="-128"/>
                <a:cs typeface="+mn-cs"/>
              </a:defRPr>
            </a:lvl9pPr>
          </a:lstStyle>
          <a:p>
            <a:fld id="{3CC63E4C-4642-794D-A2FD-70F6B81535F5}" type="slidenum">
              <a:rPr lang="en-US" smtClean="0">
                <a:latin typeface="+mj-lt"/>
              </a:rPr>
              <a:pPr/>
              <a:t>12</a:t>
            </a:fld>
            <a:endParaRPr lang="en-US" dirty="0">
              <a:latin typeface="+mj-lt"/>
            </a:endParaRPr>
          </a:p>
        </p:txBody>
      </p:sp>
    </p:spTree>
    <p:extLst>
      <p:ext uri="{BB962C8B-B14F-4D97-AF65-F5344CB8AC3E}">
        <p14:creationId xmlns:p14="http://schemas.microsoft.com/office/powerpoint/2010/main" val="2006107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Assembled </a:t>
            </a:r>
            <a:r>
              <a:rPr lang="en-US" dirty="0" err="1" smtClean="0">
                <a:latin typeface="Courier" charset="0"/>
                <a:ea typeface="Courier" charset="0"/>
                <a:cs typeface="Courier" charset="0"/>
              </a:rPr>
              <a:t>Hello.s</a:t>
            </a:r>
            <a:r>
              <a:rPr lang="en-US" dirty="0" smtClean="0">
                <a:ea typeface="Courier" charset="0"/>
                <a:cs typeface="Courier" charset="0"/>
              </a:rPr>
              <a:t>: Linkable </a:t>
            </a:r>
            <a:r>
              <a:rPr lang="en-US" dirty="0" err="1" smtClean="0">
                <a:latin typeface="Courier" charset="0"/>
                <a:ea typeface="Courier" charset="0"/>
                <a:cs typeface="Courier" charset="0"/>
              </a:rPr>
              <a:t>Hello.o</a:t>
            </a:r>
            <a:endParaRPr lang="en-US" dirty="0">
              <a:latin typeface="Courier" charset="0"/>
              <a:ea typeface="Courier" charset="0"/>
              <a:cs typeface="Courier" charset="0"/>
            </a:endParaRPr>
          </a:p>
        </p:txBody>
      </p:sp>
      <p:sp>
        <p:nvSpPr>
          <p:cNvPr id="3" name="Content Placeholder 2"/>
          <p:cNvSpPr>
            <a:spLocks noGrp="1"/>
          </p:cNvSpPr>
          <p:nvPr>
            <p:ph sz="half" idx="1"/>
          </p:nvPr>
        </p:nvSpPr>
        <p:spPr>
          <a:xfrm>
            <a:off x="609600" y="1600201"/>
            <a:ext cx="10134600" cy="4876799"/>
          </a:xfrm>
        </p:spPr>
        <p:txBody>
          <a:bodyPr>
            <a:normAutofit fontScale="85000" lnSpcReduction="20000"/>
          </a:bodyPr>
          <a:lstStyle/>
          <a:p>
            <a:pPr marL="0" indent="0">
              <a:buNone/>
            </a:pPr>
            <a:r>
              <a:rPr lang="it-IT" dirty="0">
                <a:latin typeface="Courier" charset="0"/>
                <a:ea typeface="Courier" charset="0"/>
                <a:cs typeface="Courier" charset="0"/>
              </a:rPr>
              <a:t>00000000 &lt;</a:t>
            </a:r>
            <a:r>
              <a:rPr lang="it-IT" dirty="0" err="1">
                <a:latin typeface="Courier" charset="0"/>
                <a:ea typeface="Courier" charset="0"/>
                <a:cs typeface="Courier" charset="0"/>
              </a:rPr>
              <a:t>main</a:t>
            </a:r>
            <a:r>
              <a:rPr lang="it-IT" dirty="0">
                <a:latin typeface="Courier" charset="0"/>
                <a:ea typeface="Courier" charset="0"/>
                <a:cs typeface="Courier" charset="0"/>
              </a:rPr>
              <a:t>&gt;: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0:  ff010113 </a:t>
            </a:r>
            <a:r>
              <a:rPr lang="it-IT" dirty="0" err="1">
                <a:latin typeface="Courier" charset="0"/>
                <a:ea typeface="Courier" charset="0"/>
                <a:cs typeface="Courier" charset="0"/>
              </a:rPr>
              <a:t>addi</a:t>
            </a:r>
            <a:r>
              <a:rPr lang="it-IT" dirty="0">
                <a:latin typeface="Courier" charset="0"/>
                <a:ea typeface="Courier" charset="0"/>
                <a:cs typeface="Courier" charset="0"/>
              </a:rPr>
              <a:t> sp,sp,-16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4</a:t>
            </a:r>
            <a:r>
              <a:rPr lang="it-IT" dirty="0">
                <a:latin typeface="Courier" charset="0"/>
                <a:ea typeface="Courier" charset="0"/>
                <a:cs typeface="Courier" charset="0"/>
              </a:rPr>
              <a:t>: </a:t>
            </a:r>
            <a:r>
              <a:rPr lang="it-IT" dirty="0" smtClean="0">
                <a:latin typeface="Courier" charset="0"/>
                <a:ea typeface="Courier" charset="0"/>
                <a:cs typeface="Courier" charset="0"/>
              </a:rPr>
              <a:t> 00112623 </a:t>
            </a:r>
            <a:r>
              <a:rPr lang="it-IT" dirty="0" err="1">
                <a:latin typeface="Courier" charset="0"/>
                <a:ea typeface="Courier" charset="0"/>
                <a:cs typeface="Courier" charset="0"/>
              </a:rPr>
              <a:t>sw</a:t>
            </a:r>
            <a:r>
              <a:rPr lang="it-IT" dirty="0">
                <a:latin typeface="Courier" charset="0"/>
                <a:ea typeface="Courier" charset="0"/>
                <a:cs typeface="Courier" charset="0"/>
              </a:rPr>
              <a:t> ra,12(</a:t>
            </a:r>
            <a:r>
              <a:rPr lang="it-IT" dirty="0" err="1">
                <a:latin typeface="Courier" charset="0"/>
                <a:ea typeface="Courier" charset="0"/>
                <a:cs typeface="Courier" charset="0"/>
              </a:rPr>
              <a:t>sp</a:t>
            </a:r>
            <a:r>
              <a:rPr lang="it-IT" dirty="0">
                <a:latin typeface="Courier" charset="0"/>
                <a:ea typeface="Courier" charset="0"/>
                <a:cs typeface="Courier" charset="0"/>
              </a:rPr>
              <a:t>)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8</a:t>
            </a:r>
            <a:r>
              <a:rPr lang="it-IT" dirty="0">
                <a:latin typeface="Courier" charset="0"/>
                <a:ea typeface="Courier" charset="0"/>
                <a:cs typeface="Courier" charset="0"/>
              </a:rPr>
              <a:t>: </a:t>
            </a:r>
            <a:r>
              <a:rPr lang="it-IT" dirty="0" smtClean="0">
                <a:latin typeface="Courier" charset="0"/>
                <a:ea typeface="Courier" charset="0"/>
                <a:cs typeface="Courier" charset="0"/>
              </a:rPr>
              <a:t> </a:t>
            </a:r>
            <a:r>
              <a:rPr lang="it-IT" dirty="0" smtClean="0">
                <a:solidFill>
                  <a:srgbClr val="FF0000"/>
                </a:solidFill>
                <a:latin typeface="Courier" charset="0"/>
                <a:ea typeface="Courier" charset="0"/>
                <a:cs typeface="Courier" charset="0"/>
              </a:rPr>
              <a:t>00000</a:t>
            </a:r>
            <a:r>
              <a:rPr lang="it-IT" dirty="0" smtClean="0">
                <a:latin typeface="Courier" charset="0"/>
                <a:ea typeface="Courier" charset="0"/>
                <a:cs typeface="Courier" charset="0"/>
              </a:rPr>
              <a:t>537 </a:t>
            </a:r>
            <a:r>
              <a:rPr lang="it-IT" dirty="0">
                <a:latin typeface="Courier" charset="0"/>
                <a:ea typeface="Courier" charset="0"/>
                <a:cs typeface="Courier" charset="0"/>
              </a:rPr>
              <a:t>lui </a:t>
            </a:r>
            <a:r>
              <a:rPr lang="it-IT" dirty="0" smtClean="0">
                <a:latin typeface="Courier" charset="0"/>
                <a:ea typeface="Courier" charset="0"/>
                <a:cs typeface="Courier" charset="0"/>
              </a:rPr>
              <a:t>a0,0x0			# </a:t>
            </a:r>
            <a:r>
              <a:rPr lang="it-IT" dirty="0" err="1" smtClean="0">
                <a:latin typeface="Courier" charset="0"/>
                <a:ea typeface="Courier" charset="0"/>
                <a:cs typeface="Courier" charset="0"/>
              </a:rPr>
              <a:t>addr</a:t>
            </a:r>
            <a:r>
              <a:rPr lang="it-IT" dirty="0" smtClean="0">
                <a:latin typeface="Courier" charset="0"/>
                <a:ea typeface="Courier" charset="0"/>
                <a:cs typeface="Courier" charset="0"/>
              </a:rPr>
              <a:t> </a:t>
            </a:r>
            <a:r>
              <a:rPr lang="it-IT" dirty="0" err="1" smtClean="0">
                <a:latin typeface="Courier" charset="0"/>
                <a:ea typeface="Courier" charset="0"/>
                <a:cs typeface="Courier" charset="0"/>
              </a:rPr>
              <a:t>placeholder</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c</a:t>
            </a:r>
            <a:r>
              <a:rPr lang="it-IT" dirty="0">
                <a:latin typeface="Courier" charset="0"/>
                <a:ea typeface="Courier" charset="0"/>
                <a:cs typeface="Courier" charset="0"/>
              </a:rPr>
              <a:t>: </a:t>
            </a:r>
            <a:r>
              <a:rPr lang="it-IT" dirty="0" smtClean="0">
                <a:latin typeface="Courier" charset="0"/>
                <a:ea typeface="Courier" charset="0"/>
                <a:cs typeface="Courier" charset="0"/>
              </a:rPr>
              <a:t> </a:t>
            </a:r>
            <a:r>
              <a:rPr lang="it-IT" dirty="0" smtClean="0">
                <a:solidFill>
                  <a:srgbClr val="FF0000"/>
                </a:solidFill>
                <a:latin typeface="Courier" charset="0"/>
                <a:ea typeface="Courier" charset="0"/>
                <a:cs typeface="Courier" charset="0"/>
              </a:rPr>
              <a:t>000</a:t>
            </a:r>
            <a:r>
              <a:rPr lang="it-IT" dirty="0" smtClean="0">
                <a:latin typeface="Courier" charset="0"/>
                <a:ea typeface="Courier" charset="0"/>
                <a:cs typeface="Courier" charset="0"/>
              </a:rPr>
              <a:t>50513 </a:t>
            </a:r>
            <a:r>
              <a:rPr lang="it-IT" dirty="0" err="1" smtClean="0">
                <a:latin typeface="Courier" charset="0"/>
                <a:ea typeface="Courier" charset="0"/>
                <a:cs typeface="Courier" charset="0"/>
              </a:rPr>
              <a:t>addi</a:t>
            </a:r>
            <a:r>
              <a:rPr lang="it-IT" dirty="0" smtClean="0">
                <a:latin typeface="Courier" charset="0"/>
                <a:ea typeface="Courier" charset="0"/>
                <a:cs typeface="Courier" charset="0"/>
              </a:rPr>
              <a:t> a0,a0,0 		# </a:t>
            </a:r>
            <a:r>
              <a:rPr lang="it-IT" dirty="0" err="1">
                <a:latin typeface="Courier" charset="0"/>
                <a:ea typeface="Courier" charset="0"/>
                <a:cs typeface="Courier" charset="0"/>
              </a:rPr>
              <a:t>addr</a:t>
            </a:r>
            <a:r>
              <a:rPr lang="it-IT" dirty="0">
                <a:latin typeface="Courier" charset="0"/>
                <a:ea typeface="Courier" charset="0"/>
                <a:cs typeface="Courier" charset="0"/>
              </a:rPr>
              <a:t> </a:t>
            </a:r>
            <a:r>
              <a:rPr lang="it-IT" dirty="0" err="1">
                <a:latin typeface="Courier" charset="0"/>
                <a:ea typeface="Courier" charset="0"/>
                <a:cs typeface="Courier" charset="0"/>
              </a:rPr>
              <a:t>placeholder</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10</a:t>
            </a:r>
            <a:r>
              <a:rPr lang="it-IT" dirty="0">
                <a:latin typeface="Courier" charset="0"/>
                <a:ea typeface="Courier" charset="0"/>
                <a:cs typeface="Courier" charset="0"/>
              </a:rPr>
              <a:t>: </a:t>
            </a:r>
            <a:r>
              <a:rPr lang="it-IT" dirty="0">
                <a:solidFill>
                  <a:srgbClr val="FF0000"/>
                </a:solidFill>
                <a:latin typeface="Courier" charset="0"/>
                <a:ea typeface="Courier" charset="0"/>
                <a:cs typeface="Courier" charset="0"/>
              </a:rPr>
              <a:t>00000</a:t>
            </a:r>
            <a:r>
              <a:rPr lang="it-IT" dirty="0">
                <a:latin typeface="Courier" charset="0"/>
                <a:ea typeface="Courier" charset="0"/>
                <a:cs typeface="Courier" charset="0"/>
              </a:rPr>
              <a:t>5b7 lui </a:t>
            </a:r>
            <a:r>
              <a:rPr lang="it-IT" dirty="0" smtClean="0">
                <a:latin typeface="Courier" charset="0"/>
                <a:ea typeface="Courier" charset="0"/>
                <a:cs typeface="Courier" charset="0"/>
              </a:rPr>
              <a:t>a1,0x0			</a:t>
            </a:r>
            <a:r>
              <a:rPr lang="it-IT" dirty="0">
                <a:latin typeface="Courier" charset="0"/>
                <a:ea typeface="Courier" charset="0"/>
                <a:cs typeface="Courier" charset="0"/>
              </a:rPr>
              <a:t># </a:t>
            </a:r>
            <a:r>
              <a:rPr lang="it-IT" dirty="0" err="1">
                <a:latin typeface="Courier" charset="0"/>
                <a:ea typeface="Courier" charset="0"/>
                <a:cs typeface="Courier" charset="0"/>
              </a:rPr>
              <a:t>addr</a:t>
            </a:r>
            <a:r>
              <a:rPr lang="it-IT" dirty="0">
                <a:latin typeface="Courier" charset="0"/>
                <a:ea typeface="Courier" charset="0"/>
                <a:cs typeface="Courier" charset="0"/>
              </a:rPr>
              <a:t> </a:t>
            </a:r>
            <a:r>
              <a:rPr lang="it-IT" dirty="0" err="1">
                <a:latin typeface="Courier" charset="0"/>
                <a:ea typeface="Courier" charset="0"/>
                <a:cs typeface="Courier" charset="0"/>
              </a:rPr>
              <a:t>placeholder</a:t>
            </a:r>
            <a:r>
              <a:rPr lang="it-IT" dirty="0">
                <a:latin typeface="Courier" charset="0"/>
                <a:ea typeface="Courier" charset="0"/>
                <a:cs typeface="Courier" charset="0"/>
              </a:rPr>
              <a:t>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14</a:t>
            </a:r>
            <a:r>
              <a:rPr lang="it-IT" dirty="0">
                <a:latin typeface="Courier" charset="0"/>
                <a:ea typeface="Courier" charset="0"/>
                <a:cs typeface="Courier" charset="0"/>
              </a:rPr>
              <a:t>: </a:t>
            </a:r>
            <a:r>
              <a:rPr lang="it-IT" dirty="0">
                <a:solidFill>
                  <a:srgbClr val="FF0000"/>
                </a:solidFill>
                <a:latin typeface="Courier" charset="0"/>
                <a:ea typeface="Courier" charset="0"/>
                <a:cs typeface="Courier" charset="0"/>
              </a:rPr>
              <a:t>000</a:t>
            </a:r>
            <a:r>
              <a:rPr lang="it-IT" dirty="0">
                <a:latin typeface="Courier" charset="0"/>
                <a:ea typeface="Courier" charset="0"/>
                <a:cs typeface="Courier" charset="0"/>
              </a:rPr>
              <a:t>58593 </a:t>
            </a:r>
            <a:r>
              <a:rPr lang="it-IT" dirty="0" err="1" smtClean="0">
                <a:latin typeface="Courier" charset="0"/>
                <a:ea typeface="Courier" charset="0"/>
                <a:cs typeface="Courier" charset="0"/>
              </a:rPr>
              <a:t>addi</a:t>
            </a:r>
            <a:r>
              <a:rPr lang="it-IT" dirty="0" smtClean="0">
                <a:latin typeface="Courier" charset="0"/>
                <a:ea typeface="Courier" charset="0"/>
                <a:cs typeface="Courier" charset="0"/>
              </a:rPr>
              <a:t> a1,a1,0			# </a:t>
            </a:r>
            <a:r>
              <a:rPr lang="it-IT" dirty="0" err="1">
                <a:latin typeface="Courier" charset="0"/>
                <a:ea typeface="Courier" charset="0"/>
                <a:cs typeface="Courier" charset="0"/>
              </a:rPr>
              <a:t>addr</a:t>
            </a:r>
            <a:r>
              <a:rPr lang="it-IT" dirty="0">
                <a:latin typeface="Courier" charset="0"/>
                <a:ea typeface="Courier" charset="0"/>
                <a:cs typeface="Courier" charset="0"/>
              </a:rPr>
              <a:t> </a:t>
            </a:r>
            <a:r>
              <a:rPr lang="it-IT" dirty="0" err="1">
                <a:latin typeface="Courier" charset="0"/>
                <a:ea typeface="Courier" charset="0"/>
                <a:cs typeface="Courier" charset="0"/>
              </a:rPr>
              <a:t>placeholder</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18</a:t>
            </a:r>
            <a:r>
              <a:rPr lang="it-IT" dirty="0">
                <a:latin typeface="Courier" charset="0"/>
                <a:ea typeface="Courier" charset="0"/>
                <a:cs typeface="Courier" charset="0"/>
              </a:rPr>
              <a:t>:</a:t>
            </a:r>
            <a:r>
              <a:rPr lang="it-IT" dirty="0">
                <a:solidFill>
                  <a:srgbClr val="FF0000"/>
                </a:solidFill>
                <a:latin typeface="Courier" charset="0"/>
                <a:ea typeface="Courier" charset="0"/>
                <a:cs typeface="Courier" charset="0"/>
              </a:rPr>
              <a:t> 00000097 </a:t>
            </a:r>
            <a:r>
              <a:rPr lang="it-IT" dirty="0" err="1">
                <a:latin typeface="Courier" charset="0"/>
                <a:ea typeface="Courier" charset="0"/>
                <a:cs typeface="Courier" charset="0"/>
              </a:rPr>
              <a:t>auipc</a:t>
            </a:r>
            <a:r>
              <a:rPr lang="it-IT" dirty="0">
                <a:latin typeface="Courier" charset="0"/>
                <a:ea typeface="Courier" charset="0"/>
                <a:cs typeface="Courier" charset="0"/>
              </a:rPr>
              <a:t> ra,0x0 </a:t>
            </a:r>
            <a:r>
              <a:rPr lang="it-IT" dirty="0" smtClean="0">
                <a:latin typeface="Courier" charset="0"/>
                <a:ea typeface="Courier" charset="0"/>
                <a:cs typeface="Courier" charset="0"/>
              </a:rPr>
              <a:t>		</a:t>
            </a:r>
            <a:r>
              <a:rPr lang="it-IT" dirty="0">
                <a:latin typeface="Courier" charset="0"/>
                <a:ea typeface="Courier" charset="0"/>
                <a:cs typeface="Courier" charset="0"/>
              </a:rPr>
              <a:t># </a:t>
            </a:r>
            <a:r>
              <a:rPr lang="it-IT" dirty="0" err="1">
                <a:latin typeface="Courier" charset="0"/>
                <a:ea typeface="Courier" charset="0"/>
                <a:cs typeface="Courier" charset="0"/>
              </a:rPr>
              <a:t>addr</a:t>
            </a:r>
            <a:r>
              <a:rPr lang="it-IT" dirty="0">
                <a:latin typeface="Courier" charset="0"/>
                <a:ea typeface="Courier" charset="0"/>
                <a:cs typeface="Courier" charset="0"/>
              </a:rPr>
              <a:t> </a:t>
            </a:r>
            <a:r>
              <a:rPr lang="it-IT" dirty="0" err="1">
                <a:latin typeface="Courier" charset="0"/>
                <a:ea typeface="Courier" charset="0"/>
                <a:cs typeface="Courier" charset="0"/>
              </a:rPr>
              <a:t>placeholder</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1c</a:t>
            </a:r>
            <a:r>
              <a:rPr lang="it-IT" dirty="0">
                <a:latin typeface="Courier" charset="0"/>
                <a:ea typeface="Courier" charset="0"/>
                <a:cs typeface="Courier" charset="0"/>
              </a:rPr>
              <a:t>: </a:t>
            </a:r>
            <a:r>
              <a:rPr lang="it-IT" dirty="0">
                <a:solidFill>
                  <a:srgbClr val="FF0000"/>
                </a:solidFill>
                <a:latin typeface="Courier" charset="0"/>
                <a:ea typeface="Courier" charset="0"/>
                <a:cs typeface="Courier" charset="0"/>
              </a:rPr>
              <a:t>000</a:t>
            </a:r>
            <a:r>
              <a:rPr lang="it-IT" dirty="0">
                <a:latin typeface="Courier" charset="0"/>
                <a:ea typeface="Courier" charset="0"/>
                <a:cs typeface="Courier" charset="0"/>
              </a:rPr>
              <a:t>080e7 </a:t>
            </a:r>
            <a:r>
              <a:rPr lang="it-IT" dirty="0" err="1">
                <a:latin typeface="Courier" charset="0"/>
                <a:ea typeface="Courier" charset="0"/>
                <a:cs typeface="Courier" charset="0"/>
              </a:rPr>
              <a:t>jalr</a:t>
            </a:r>
            <a:r>
              <a:rPr lang="it-IT" dirty="0">
                <a:latin typeface="Courier" charset="0"/>
                <a:ea typeface="Courier" charset="0"/>
                <a:cs typeface="Courier" charset="0"/>
              </a:rPr>
              <a:t> </a:t>
            </a:r>
            <a:r>
              <a:rPr lang="it-IT" dirty="0" err="1">
                <a:latin typeface="Courier" charset="0"/>
                <a:ea typeface="Courier" charset="0"/>
                <a:cs typeface="Courier" charset="0"/>
              </a:rPr>
              <a:t>ra</a:t>
            </a:r>
            <a:r>
              <a:rPr lang="it-IT" dirty="0">
                <a:latin typeface="Courier" charset="0"/>
                <a:ea typeface="Courier" charset="0"/>
                <a:cs typeface="Courier" charset="0"/>
              </a:rPr>
              <a:t> </a:t>
            </a:r>
            <a:r>
              <a:rPr lang="it-IT" dirty="0" smtClean="0">
                <a:latin typeface="Courier" charset="0"/>
                <a:ea typeface="Courier" charset="0"/>
                <a:cs typeface="Courier" charset="0"/>
              </a:rPr>
              <a:t>				</a:t>
            </a:r>
            <a:r>
              <a:rPr lang="it-IT" dirty="0">
                <a:latin typeface="Courier" charset="0"/>
                <a:ea typeface="Courier" charset="0"/>
                <a:cs typeface="Courier" charset="0"/>
              </a:rPr>
              <a:t># </a:t>
            </a:r>
            <a:r>
              <a:rPr lang="it-IT" dirty="0" err="1">
                <a:latin typeface="Courier" charset="0"/>
                <a:ea typeface="Courier" charset="0"/>
                <a:cs typeface="Courier" charset="0"/>
              </a:rPr>
              <a:t>addr</a:t>
            </a:r>
            <a:r>
              <a:rPr lang="it-IT" dirty="0">
                <a:latin typeface="Courier" charset="0"/>
                <a:ea typeface="Courier" charset="0"/>
                <a:cs typeface="Courier" charset="0"/>
              </a:rPr>
              <a:t> </a:t>
            </a:r>
            <a:r>
              <a:rPr lang="it-IT" dirty="0" err="1">
                <a:latin typeface="Courier" charset="0"/>
                <a:ea typeface="Courier" charset="0"/>
                <a:cs typeface="Courier" charset="0"/>
              </a:rPr>
              <a:t>placeholder</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20</a:t>
            </a:r>
            <a:r>
              <a:rPr lang="it-IT" dirty="0">
                <a:latin typeface="Courier" charset="0"/>
                <a:ea typeface="Courier" charset="0"/>
                <a:cs typeface="Courier" charset="0"/>
              </a:rPr>
              <a:t>: 00c12083 </a:t>
            </a:r>
            <a:r>
              <a:rPr lang="it-IT" dirty="0" err="1">
                <a:latin typeface="Courier" charset="0"/>
                <a:ea typeface="Courier" charset="0"/>
                <a:cs typeface="Courier" charset="0"/>
              </a:rPr>
              <a:t>lw</a:t>
            </a:r>
            <a:r>
              <a:rPr lang="it-IT" dirty="0">
                <a:latin typeface="Courier" charset="0"/>
                <a:ea typeface="Courier" charset="0"/>
                <a:cs typeface="Courier" charset="0"/>
              </a:rPr>
              <a:t> ra,12(</a:t>
            </a:r>
            <a:r>
              <a:rPr lang="it-IT" dirty="0" err="1">
                <a:latin typeface="Courier" charset="0"/>
                <a:ea typeface="Courier" charset="0"/>
                <a:cs typeface="Courier" charset="0"/>
              </a:rPr>
              <a:t>sp</a:t>
            </a:r>
            <a:r>
              <a:rPr lang="it-IT" dirty="0">
                <a:latin typeface="Courier" charset="0"/>
                <a:ea typeface="Courier" charset="0"/>
                <a:cs typeface="Courier" charset="0"/>
              </a:rPr>
              <a:t>)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24</a:t>
            </a:r>
            <a:r>
              <a:rPr lang="it-IT" dirty="0">
                <a:latin typeface="Courier" charset="0"/>
                <a:ea typeface="Courier" charset="0"/>
                <a:cs typeface="Courier" charset="0"/>
              </a:rPr>
              <a:t>: 01010113 </a:t>
            </a:r>
            <a:r>
              <a:rPr lang="it-IT" dirty="0" err="1">
                <a:latin typeface="Courier" charset="0"/>
                <a:ea typeface="Courier" charset="0"/>
                <a:cs typeface="Courier" charset="0"/>
              </a:rPr>
              <a:t>addi</a:t>
            </a:r>
            <a:r>
              <a:rPr lang="it-IT" dirty="0">
                <a:latin typeface="Courier" charset="0"/>
                <a:ea typeface="Courier" charset="0"/>
                <a:cs typeface="Courier" charset="0"/>
              </a:rPr>
              <a:t> sp,sp,16 </a:t>
            </a:r>
            <a:endParaRPr lang="it-IT" dirty="0" smtClean="0">
              <a:latin typeface="Courier" charset="0"/>
              <a:ea typeface="Courier" charset="0"/>
              <a:cs typeface="Courier" charset="0"/>
            </a:endParaRPr>
          </a:p>
          <a:p>
            <a:pPr marL="0" indent="0">
              <a:buNone/>
            </a:pPr>
            <a:r>
              <a:rPr lang="it-IT" dirty="0" smtClean="0">
                <a:latin typeface="Courier" charset="0"/>
                <a:ea typeface="Courier" charset="0"/>
                <a:cs typeface="Courier" charset="0"/>
              </a:rPr>
              <a:t>28</a:t>
            </a:r>
            <a:r>
              <a:rPr lang="it-IT" dirty="0">
                <a:latin typeface="Courier" charset="0"/>
                <a:ea typeface="Courier" charset="0"/>
                <a:cs typeface="Courier" charset="0"/>
              </a:rPr>
              <a:t>: 00000513 </a:t>
            </a:r>
            <a:r>
              <a:rPr lang="it-IT" dirty="0" err="1" smtClean="0">
                <a:latin typeface="Courier" charset="0"/>
                <a:ea typeface="Courier" charset="0"/>
                <a:cs typeface="Courier" charset="0"/>
              </a:rPr>
              <a:t>addi</a:t>
            </a:r>
            <a:r>
              <a:rPr lang="it-IT" dirty="0" smtClean="0">
                <a:latin typeface="Courier" charset="0"/>
                <a:ea typeface="Courier" charset="0"/>
                <a:cs typeface="Courier" charset="0"/>
              </a:rPr>
              <a:t> a0,a0,0 </a:t>
            </a:r>
            <a:r>
              <a:rPr lang="en-US" b="1" dirty="0">
                <a:latin typeface="Courier" charset="0"/>
                <a:ea typeface="Courier" charset="0"/>
                <a:cs typeface="Courier" charset="0"/>
              </a:rPr>
              <a:t>						</a:t>
            </a:r>
          </a:p>
          <a:p>
            <a:pPr marL="0" indent="0">
              <a:buNone/>
            </a:pPr>
            <a:r>
              <a:rPr lang="it-IT" dirty="0" smtClean="0">
                <a:latin typeface="Courier" charset="0"/>
                <a:ea typeface="Courier" charset="0"/>
                <a:cs typeface="Courier" charset="0"/>
              </a:rPr>
              <a:t>2c</a:t>
            </a:r>
            <a:r>
              <a:rPr lang="it-IT" dirty="0">
                <a:latin typeface="Courier" charset="0"/>
                <a:ea typeface="Courier" charset="0"/>
                <a:cs typeface="Courier" charset="0"/>
              </a:rPr>
              <a:t>: 00008067 </a:t>
            </a:r>
            <a:r>
              <a:rPr lang="it-IT" dirty="0" err="1" smtClean="0">
                <a:latin typeface="Courier" charset="0"/>
                <a:ea typeface="Courier" charset="0"/>
                <a:cs typeface="Courier" charset="0"/>
              </a:rPr>
              <a:t>jalr</a:t>
            </a:r>
            <a:r>
              <a:rPr lang="it-IT" dirty="0" smtClean="0">
                <a:latin typeface="Courier" charset="0"/>
                <a:ea typeface="Courier" charset="0"/>
                <a:cs typeface="Courier" charset="0"/>
              </a:rPr>
              <a:t> </a:t>
            </a:r>
            <a:r>
              <a:rPr lang="it-IT" dirty="0" err="1" smtClean="0">
                <a:latin typeface="Courier" charset="0"/>
                <a:ea typeface="Courier" charset="0"/>
                <a:cs typeface="Courier" charset="0"/>
              </a:rPr>
              <a:t>ra</a:t>
            </a:r>
            <a:r>
              <a:rPr lang="it-IT" dirty="0" smtClean="0">
                <a:latin typeface="Courier" charset="0"/>
                <a:ea typeface="Courier" charset="0"/>
                <a:cs typeface="Courier" charset="0"/>
              </a:rPr>
              <a:t>						</a:t>
            </a:r>
            <a:endParaRPr lang="it-IT" dirty="0">
              <a:latin typeface="Courier" charset="0"/>
              <a:ea typeface="Courier" charset="0"/>
              <a:cs typeface="Courier" charset="0"/>
            </a:endParaRPr>
          </a:p>
          <a:p>
            <a:pPr marL="0" indent="0">
              <a:buNone/>
            </a:pPr>
            <a:endParaRPr lang="en-US" dirty="0">
              <a:latin typeface="Courier" charset="0"/>
              <a:ea typeface="Courier" charset="0"/>
              <a:cs typeface="Courier" charset="0"/>
            </a:endParaRPr>
          </a:p>
        </p:txBody>
      </p:sp>
      <p:sp>
        <p:nvSpPr>
          <p:cNvPr id="4" name="Slide Number Placeholder 3"/>
          <p:cNvSpPr>
            <a:spLocks noGrp="1"/>
          </p:cNvSpPr>
          <p:nvPr>
            <p:ph type="sldNum" sz="quarter" idx="12"/>
          </p:nvPr>
        </p:nvSpPr>
        <p:spPr/>
        <p:txBody>
          <a:bodyPr/>
          <a:lstStyle/>
          <a:p>
            <a:fld id="{17296AFF-E97A-4074-8EFC-88FBCCD94078}" type="slidenum">
              <a:rPr lang="en-US" smtClean="0"/>
              <a:pPr/>
              <a:t>13</a:t>
            </a:fld>
            <a:endParaRPr lang="en-US"/>
          </a:p>
        </p:txBody>
      </p:sp>
      <p:sp>
        <p:nvSpPr>
          <p:cNvPr id="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8" name="Slide Number Placeholder 5"/>
          <p:cNvSpPr txBox="1">
            <a:spLocks/>
          </p:cNvSpPr>
          <p:nvPr/>
        </p:nvSpPr>
        <p:spPr>
          <a:xfrm>
            <a:off x="9525000" y="635635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Helvetica" charset="0"/>
                <a:ea typeface="ＭＳ Ｐゴシック" pitchFamily="34" charset="-128"/>
                <a:cs typeface="+mn-cs"/>
              </a:defRPr>
            </a:lvl1pPr>
            <a:lvl2pPr marL="457200" algn="l" rtl="0" fontAlgn="base">
              <a:spcBef>
                <a:spcPct val="0"/>
              </a:spcBef>
              <a:spcAft>
                <a:spcPct val="0"/>
              </a:spcAft>
              <a:defRPr sz="25600" kern="1200">
                <a:solidFill>
                  <a:schemeClr val="accent1"/>
                </a:solidFill>
                <a:latin typeface="Helvetica" charset="0"/>
                <a:ea typeface="ＭＳ Ｐゴシック" pitchFamily="34" charset="-128"/>
                <a:cs typeface="+mn-cs"/>
              </a:defRPr>
            </a:lvl2pPr>
            <a:lvl3pPr marL="914400" algn="l" rtl="0" fontAlgn="base">
              <a:spcBef>
                <a:spcPct val="0"/>
              </a:spcBef>
              <a:spcAft>
                <a:spcPct val="0"/>
              </a:spcAft>
              <a:defRPr sz="25600" kern="1200">
                <a:solidFill>
                  <a:schemeClr val="accent1"/>
                </a:solidFill>
                <a:latin typeface="Helvetica" charset="0"/>
                <a:ea typeface="ＭＳ Ｐゴシック" pitchFamily="34" charset="-128"/>
                <a:cs typeface="+mn-cs"/>
              </a:defRPr>
            </a:lvl3pPr>
            <a:lvl4pPr marL="1371600" algn="l" rtl="0" fontAlgn="base">
              <a:spcBef>
                <a:spcPct val="0"/>
              </a:spcBef>
              <a:spcAft>
                <a:spcPct val="0"/>
              </a:spcAft>
              <a:defRPr sz="25600" kern="1200">
                <a:solidFill>
                  <a:schemeClr val="accent1"/>
                </a:solidFill>
                <a:latin typeface="Helvetica" charset="0"/>
                <a:ea typeface="ＭＳ Ｐゴシック" pitchFamily="34" charset="-128"/>
                <a:cs typeface="+mn-cs"/>
              </a:defRPr>
            </a:lvl4pPr>
            <a:lvl5pPr marL="1828800" algn="l" rtl="0" fontAlgn="base">
              <a:spcBef>
                <a:spcPct val="0"/>
              </a:spcBef>
              <a:spcAft>
                <a:spcPct val="0"/>
              </a:spcAft>
              <a:defRPr sz="25600" kern="1200">
                <a:solidFill>
                  <a:schemeClr val="accent1"/>
                </a:solidFill>
                <a:latin typeface="Helvetica" charset="0"/>
                <a:ea typeface="ＭＳ Ｐゴシック" pitchFamily="34" charset="-128"/>
                <a:cs typeface="+mn-cs"/>
              </a:defRPr>
            </a:lvl5pPr>
            <a:lvl6pPr marL="2286000" algn="l" defTabSz="914400" rtl="0" eaLnBrk="1" latinLnBrk="0" hangingPunct="1">
              <a:defRPr sz="25600" kern="1200">
                <a:solidFill>
                  <a:schemeClr val="accent1"/>
                </a:solidFill>
                <a:latin typeface="Helvetica" charset="0"/>
                <a:ea typeface="ＭＳ Ｐゴシック" pitchFamily="34" charset="-128"/>
                <a:cs typeface="+mn-cs"/>
              </a:defRPr>
            </a:lvl6pPr>
            <a:lvl7pPr marL="2743200" algn="l" defTabSz="914400" rtl="0" eaLnBrk="1" latinLnBrk="0" hangingPunct="1">
              <a:defRPr sz="25600" kern="1200">
                <a:solidFill>
                  <a:schemeClr val="accent1"/>
                </a:solidFill>
                <a:latin typeface="Helvetica" charset="0"/>
                <a:ea typeface="ＭＳ Ｐゴシック" pitchFamily="34" charset="-128"/>
                <a:cs typeface="+mn-cs"/>
              </a:defRPr>
            </a:lvl7pPr>
            <a:lvl8pPr marL="3200400" algn="l" defTabSz="914400" rtl="0" eaLnBrk="1" latinLnBrk="0" hangingPunct="1">
              <a:defRPr sz="25600" kern="1200">
                <a:solidFill>
                  <a:schemeClr val="accent1"/>
                </a:solidFill>
                <a:latin typeface="Helvetica" charset="0"/>
                <a:ea typeface="ＭＳ Ｐゴシック" pitchFamily="34" charset="-128"/>
                <a:cs typeface="+mn-cs"/>
              </a:defRPr>
            </a:lvl8pPr>
            <a:lvl9pPr marL="3657600" algn="l" defTabSz="914400" rtl="0" eaLnBrk="1" latinLnBrk="0" hangingPunct="1">
              <a:defRPr sz="25600" kern="1200">
                <a:solidFill>
                  <a:schemeClr val="accent1"/>
                </a:solidFill>
                <a:latin typeface="Helvetica" charset="0"/>
                <a:ea typeface="ＭＳ Ｐゴシック" pitchFamily="34" charset="-128"/>
                <a:cs typeface="+mn-cs"/>
              </a:defRPr>
            </a:lvl9pPr>
          </a:lstStyle>
          <a:p>
            <a:fld id="{3CC63E4C-4642-794D-A2FD-70F6B81535F5}" type="slidenum">
              <a:rPr lang="en-US" smtClean="0">
                <a:latin typeface="+mj-lt"/>
              </a:rPr>
              <a:pPr/>
              <a:t>13</a:t>
            </a:fld>
            <a:endParaRPr lang="en-US" dirty="0">
              <a:latin typeface="+mj-lt"/>
            </a:endParaRPr>
          </a:p>
        </p:txBody>
      </p:sp>
    </p:spTree>
    <p:extLst>
      <p:ext uri="{BB962C8B-B14F-4D97-AF65-F5344CB8AC3E}">
        <p14:creationId xmlns:p14="http://schemas.microsoft.com/office/powerpoint/2010/main" val="116325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Linked </a:t>
            </a:r>
            <a:r>
              <a:rPr lang="en-US" dirty="0" err="1" smtClean="0">
                <a:latin typeface="Courier" charset="0"/>
                <a:ea typeface="Courier" charset="0"/>
                <a:cs typeface="Courier" charset="0"/>
              </a:rPr>
              <a:t>Hello.o</a:t>
            </a:r>
            <a:r>
              <a:rPr lang="en-US" dirty="0" smtClean="0">
                <a:ea typeface="Courier" charset="0"/>
                <a:cs typeface="Courier" charset="0"/>
              </a:rPr>
              <a:t>: </a:t>
            </a:r>
            <a:r>
              <a:rPr lang="en-US" dirty="0" err="1" smtClean="0">
                <a:latin typeface="Courier" charset="0"/>
                <a:ea typeface="Courier" charset="0"/>
                <a:cs typeface="Courier" charset="0"/>
              </a:rPr>
              <a:t>a.out</a:t>
            </a:r>
            <a:endParaRPr lang="en-US" dirty="0">
              <a:latin typeface="Courier" charset="0"/>
              <a:ea typeface="Courier" charset="0"/>
              <a:cs typeface="Courier" charset="0"/>
            </a:endParaRPr>
          </a:p>
        </p:txBody>
      </p:sp>
      <p:sp>
        <p:nvSpPr>
          <p:cNvPr id="3" name="Content Placeholder 2"/>
          <p:cNvSpPr>
            <a:spLocks noGrp="1"/>
          </p:cNvSpPr>
          <p:nvPr>
            <p:ph sz="half" idx="1"/>
          </p:nvPr>
        </p:nvSpPr>
        <p:spPr>
          <a:xfrm>
            <a:off x="609600" y="1600201"/>
            <a:ext cx="10972800" cy="4876799"/>
          </a:xfrm>
        </p:spPr>
        <p:txBody>
          <a:bodyPr>
            <a:normAutofit fontScale="92500" lnSpcReduction="20000"/>
          </a:bodyPr>
          <a:lstStyle/>
          <a:p>
            <a:pPr marL="0" indent="0">
              <a:buNone/>
            </a:pPr>
            <a:r>
              <a:rPr lang="mr-IN" dirty="0" smtClean="0">
                <a:latin typeface="Courier" charset="0"/>
                <a:ea typeface="Courier" charset="0"/>
                <a:cs typeface="Courier" charset="0"/>
              </a:rPr>
              <a:t>000101b0 </a:t>
            </a:r>
            <a:r>
              <a:rPr lang="mr-IN" dirty="0">
                <a:latin typeface="Courier" charset="0"/>
                <a:ea typeface="Courier" charset="0"/>
                <a:cs typeface="Courier" charset="0"/>
              </a:rPr>
              <a:t>&lt;</a:t>
            </a:r>
            <a:r>
              <a:rPr lang="mr-IN" dirty="0" err="1">
                <a:latin typeface="Courier" charset="0"/>
                <a:ea typeface="Courier" charset="0"/>
                <a:cs typeface="Courier" charset="0"/>
              </a:rPr>
              <a:t>main</a:t>
            </a:r>
            <a:r>
              <a:rPr lang="mr-IN" dirty="0">
                <a:latin typeface="Courier" charset="0"/>
                <a:ea typeface="Courier" charset="0"/>
                <a:cs typeface="Courier" charset="0"/>
              </a:rPr>
              <a:t>&gt;:</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101b0</a:t>
            </a:r>
            <a:r>
              <a:rPr lang="mr-IN" dirty="0">
                <a:latin typeface="Courier" charset="0"/>
                <a:ea typeface="Courier" charset="0"/>
                <a:cs typeface="Courier" charset="0"/>
              </a:rPr>
              <a:t>: ff010113 </a:t>
            </a:r>
            <a:r>
              <a:rPr lang="mr-IN" dirty="0" err="1">
                <a:latin typeface="Courier" charset="0"/>
                <a:ea typeface="Courier" charset="0"/>
                <a:cs typeface="Courier" charset="0"/>
              </a:rPr>
              <a:t>addi</a:t>
            </a:r>
            <a:r>
              <a:rPr lang="mr-IN" dirty="0">
                <a:latin typeface="Courier" charset="0"/>
                <a:ea typeface="Courier" charset="0"/>
                <a:cs typeface="Courier" charset="0"/>
              </a:rPr>
              <a:t> sp,sp,-16</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101b4</a:t>
            </a:r>
            <a:r>
              <a:rPr lang="mr-IN" dirty="0">
                <a:latin typeface="Courier" charset="0"/>
                <a:ea typeface="Courier" charset="0"/>
                <a:cs typeface="Courier" charset="0"/>
              </a:rPr>
              <a:t>: 00112623 </a:t>
            </a:r>
            <a:r>
              <a:rPr lang="mr-IN" dirty="0" err="1">
                <a:latin typeface="Courier" charset="0"/>
                <a:ea typeface="Courier" charset="0"/>
                <a:cs typeface="Courier" charset="0"/>
              </a:rPr>
              <a:t>sw</a:t>
            </a:r>
            <a:r>
              <a:rPr lang="mr-IN" dirty="0">
                <a:latin typeface="Courier" charset="0"/>
                <a:ea typeface="Courier" charset="0"/>
                <a:cs typeface="Courier" charset="0"/>
              </a:rPr>
              <a:t>   ra,12(</a:t>
            </a:r>
            <a:r>
              <a:rPr lang="mr-IN" dirty="0" err="1">
                <a:latin typeface="Courier" charset="0"/>
                <a:ea typeface="Courier" charset="0"/>
                <a:cs typeface="Courier" charset="0"/>
              </a:rPr>
              <a:t>sp</a:t>
            </a:r>
            <a:r>
              <a:rPr lang="mr-IN" dirty="0">
                <a:latin typeface="Courier" charset="0"/>
                <a:ea typeface="Courier" charset="0"/>
                <a:cs typeface="Courier" charset="0"/>
              </a:rPr>
              <a:t>)</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101b8</a:t>
            </a:r>
            <a:r>
              <a:rPr lang="mr-IN" dirty="0">
                <a:latin typeface="Courier" charset="0"/>
                <a:ea typeface="Courier" charset="0"/>
                <a:cs typeface="Courier" charset="0"/>
              </a:rPr>
              <a:t>: </a:t>
            </a:r>
            <a:r>
              <a:rPr lang="mr-IN" dirty="0">
                <a:solidFill>
                  <a:srgbClr val="FF0000"/>
                </a:solidFill>
                <a:latin typeface="Courier" charset="0"/>
                <a:ea typeface="Courier" charset="0"/>
                <a:cs typeface="Courier" charset="0"/>
              </a:rPr>
              <a:t>00021</a:t>
            </a:r>
            <a:r>
              <a:rPr lang="mr-IN" dirty="0">
                <a:latin typeface="Courier" charset="0"/>
                <a:ea typeface="Courier" charset="0"/>
                <a:cs typeface="Courier" charset="0"/>
              </a:rPr>
              <a:t>537 </a:t>
            </a:r>
            <a:r>
              <a:rPr lang="mr-IN" dirty="0" err="1">
                <a:latin typeface="Courier" charset="0"/>
                <a:ea typeface="Courier" charset="0"/>
                <a:cs typeface="Courier" charset="0"/>
              </a:rPr>
              <a:t>lui</a:t>
            </a:r>
            <a:r>
              <a:rPr lang="mr-IN" dirty="0">
                <a:latin typeface="Courier" charset="0"/>
                <a:ea typeface="Courier" charset="0"/>
                <a:cs typeface="Courier" charset="0"/>
              </a:rPr>
              <a:t>  a0,0x21</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101bc</a:t>
            </a:r>
            <a:r>
              <a:rPr lang="mr-IN" dirty="0">
                <a:latin typeface="Courier" charset="0"/>
                <a:ea typeface="Courier" charset="0"/>
                <a:cs typeface="Courier" charset="0"/>
              </a:rPr>
              <a:t>: </a:t>
            </a:r>
            <a:r>
              <a:rPr lang="mr-IN" dirty="0">
                <a:solidFill>
                  <a:srgbClr val="FF0000"/>
                </a:solidFill>
                <a:latin typeface="Courier" charset="0"/>
                <a:ea typeface="Courier" charset="0"/>
                <a:cs typeface="Courier" charset="0"/>
              </a:rPr>
              <a:t>a10</a:t>
            </a:r>
            <a:r>
              <a:rPr lang="mr-IN" dirty="0">
                <a:latin typeface="Courier" charset="0"/>
                <a:ea typeface="Courier" charset="0"/>
                <a:cs typeface="Courier" charset="0"/>
              </a:rPr>
              <a:t>50513 </a:t>
            </a:r>
            <a:r>
              <a:rPr lang="mr-IN" dirty="0" err="1">
                <a:latin typeface="Courier" charset="0"/>
                <a:ea typeface="Courier" charset="0"/>
                <a:cs typeface="Courier" charset="0"/>
              </a:rPr>
              <a:t>addi</a:t>
            </a:r>
            <a:r>
              <a:rPr lang="mr-IN" dirty="0">
                <a:latin typeface="Courier" charset="0"/>
                <a:ea typeface="Courier" charset="0"/>
                <a:cs typeface="Courier" charset="0"/>
              </a:rPr>
              <a:t> a0,a0,-1520 # 20a10 &lt;string1&gt;</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101c0</a:t>
            </a:r>
            <a:r>
              <a:rPr lang="mr-IN" dirty="0">
                <a:latin typeface="Courier" charset="0"/>
                <a:ea typeface="Courier" charset="0"/>
                <a:cs typeface="Courier" charset="0"/>
              </a:rPr>
              <a:t>: </a:t>
            </a:r>
            <a:r>
              <a:rPr lang="mr-IN" dirty="0">
                <a:solidFill>
                  <a:srgbClr val="FF0000"/>
                </a:solidFill>
                <a:latin typeface="Courier" charset="0"/>
                <a:ea typeface="Courier" charset="0"/>
                <a:cs typeface="Courier" charset="0"/>
              </a:rPr>
              <a:t>00021</a:t>
            </a:r>
            <a:r>
              <a:rPr lang="mr-IN" dirty="0">
                <a:latin typeface="Courier" charset="0"/>
                <a:ea typeface="Courier" charset="0"/>
                <a:cs typeface="Courier" charset="0"/>
              </a:rPr>
              <a:t>5b7 </a:t>
            </a:r>
            <a:r>
              <a:rPr lang="mr-IN" dirty="0" err="1">
                <a:latin typeface="Courier" charset="0"/>
                <a:ea typeface="Courier" charset="0"/>
                <a:cs typeface="Courier" charset="0"/>
              </a:rPr>
              <a:t>lui</a:t>
            </a:r>
            <a:r>
              <a:rPr lang="mr-IN" dirty="0">
                <a:latin typeface="Courier" charset="0"/>
                <a:ea typeface="Courier" charset="0"/>
                <a:cs typeface="Courier" charset="0"/>
              </a:rPr>
              <a:t>  a1,0x21</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101c4</a:t>
            </a:r>
            <a:r>
              <a:rPr lang="mr-IN" dirty="0">
                <a:latin typeface="Courier" charset="0"/>
                <a:ea typeface="Courier" charset="0"/>
                <a:cs typeface="Courier" charset="0"/>
              </a:rPr>
              <a:t>: </a:t>
            </a:r>
            <a:r>
              <a:rPr lang="mr-IN" dirty="0">
                <a:solidFill>
                  <a:srgbClr val="FF0000"/>
                </a:solidFill>
                <a:latin typeface="Courier" charset="0"/>
                <a:ea typeface="Courier" charset="0"/>
                <a:cs typeface="Courier" charset="0"/>
              </a:rPr>
              <a:t>a1c</a:t>
            </a:r>
            <a:r>
              <a:rPr lang="mr-IN" dirty="0">
                <a:latin typeface="Courier" charset="0"/>
                <a:ea typeface="Courier" charset="0"/>
                <a:cs typeface="Courier" charset="0"/>
              </a:rPr>
              <a:t>58593 </a:t>
            </a:r>
            <a:r>
              <a:rPr lang="mr-IN" dirty="0" err="1">
                <a:latin typeface="Courier" charset="0"/>
                <a:ea typeface="Courier" charset="0"/>
                <a:cs typeface="Courier" charset="0"/>
              </a:rPr>
              <a:t>addi</a:t>
            </a:r>
            <a:r>
              <a:rPr lang="mr-IN" dirty="0">
                <a:latin typeface="Courier" charset="0"/>
                <a:ea typeface="Courier" charset="0"/>
                <a:cs typeface="Courier" charset="0"/>
              </a:rPr>
              <a:t> a1,a1,-1508 # 20a1c &lt;string2&gt;</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101c8</a:t>
            </a:r>
            <a:r>
              <a:rPr lang="mr-IN" dirty="0">
                <a:latin typeface="Courier" charset="0"/>
                <a:ea typeface="Courier" charset="0"/>
                <a:cs typeface="Courier" charset="0"/>
              </a:rPr>
              <a:t>: </a:t>
            </a:r>
            <a:r>
              <a:rPr lang="mr-IN" dirty="0">
                <a:solidFill>
                  <a:srgbClr val="FF0000"/>
                </a:solidFill>
                <a:latin typeface="Courier" charset="0"/>
                <a:ea typeface="Courier" charset="0"/>
                <a:cs typeface="Courier" charset="0"/>
              </a:rPr>
              <a:t>28800</a:t>
            </a:r>
            <a:r>
              <a:rPr lang="mr-IN" dirty="0">
                <a:latin typeface="Courier" charset="0"/>
                <a:ea typeface="Courier" charset="0"/>
                <a:cs typeface="Courier" charset="0"/>
              </a:rPr>
              <a:t>0ef </a:t>
            </a:r>
            <a:r>
              <a:rPr lang="mr-IN" dirty="0" err="1">
                <a:latin typeface="Courier" charset="0"/>
                <a:ea typeface="Courier" charset="0"/>
                <a:cs typeface="Courier" charset="0"/>
              </a:rPr>
              <a:t>jal</a:t>
            </a:r>
            <a:r>
              <a:rPr lang="mr-IN" dirty="0">
                <a:latin typeface="Courier" charset="0"/>
                <a:ea typeface="Courier" charset="0"/>
                <a:cs typeface="Courier" charset="0"/>
              </a:rPr>
              <a:t>  </a:t>
            </a:r>
            <a:r>
              <a:rPr lang="mr-IN" dirty="0" err="1" smtClean="0">
                <a:latin typeface="Courier" charset="0"/>
                <a:ea typeface="Courier" charset="0"/>
                <a:cs typeface="Courier" charset="0"/>
              </a:rPr>
              <a:t>ra</a:t>
            </a:r>
            <a:r>
              <a:rPr lang="mr-IN" dirty="0" smtClean="0">
                <a:latin typeface="Courier" charset="0"/>
                <a:ea typeface="Courier" charset="0"/>
                <a:cs typeface="Courier" charset="0"/>
              </a:rPr>
              <a:t>,</a:t>
            </a:r>
            <a:r>
              <a:rPr lang="en-US" dirty="0" smtClean="0">
                <a:latin typeface="Courier" charset="0"/>
                <a:ea typeface="Courier" charset="0"/>
                <a:cs typeface="Courier" charset="0"/>
              </a:rPr>
              <a:t>0x</a:t>
            </a:r>
            <a:r>
              <a:rPr lang="mr-IN" dirty="0" smtClean="0">
                <a:latin typeface="Courier" charset="0"/>
                <a:ea typeface="Courier" charset="0"/>
                <a:cs typeface="Courier" charset="0"/>
              </a:rPr>
              <a:t>10450</a:t>
            </a:r>
            <a:r>
              <a:rPr lang="en-US" dirty="0" smtClean="0">
                <a:latin typeface="Courier" charset="0"/>
                <a:ea typeface="Courier" charset="0"/>
                <a:cs typeface="Courier" charset="0"/>
              </a:rPr>
              <a:t>  # 10450 </a:t>
            </a:r>
            <a:r>
              <a:rPr lang="mr-IN" dirty="0" smtClean="0">
                <a:latin typeface="Courier" charset="0"/>
                <a:ea typeface="Courier" charset="0"/>
                <a:cs typeface="Courier" charset="0"/>
              </a:rPr>
              <a:t>&lt;</a:t>
            </a:r>
            <a:r>
              <a:rPr lang="mr-IN" dirty="0" err="1" smtClean="0">
                <a:latin typeface="Courier" charset="0"/>
                <a:ea typeface="Courier" charset="0"/>
                <a:cs typeface="Courier" charset="0"/>
              </a:rPr>
              <a:t>printf</a:t>
            </a:r>
            <a:r>
              <a:rPr lang="mr-IN" dirty="0" smtClean="0">
                <a:latin typeface="Courier" charset="0"/>
                <a:ea typeface="Courier" charset="0"/>
                <a:cs typeface="Courier" charset="0"/>
              </a:rPr>
              <a:t>&gt;</a:t>
            </a:r>
            <a:endParaRPr lang="mr-IN" dirty="0">
              <a:latin typeface="Courier" charset="0"/>
              <a:ea typeface="Courier" charset="0"/>
              <a:cs typeface="Courier" charset="0"/>
            </a:endParaRP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101cc</a:t>
            </a:r>
            <a:r>
              <a:rPr lang="mr-IN" dirty="0">
                <a:latin typeface="Courier" charset="0"/>
                <a:ea typeface="Courier" charset="0"/>
                <a:cs typeface="Courier" charset="0"/>
              </a:rPr>
              <a:t>: 00c12083 </a:t>
            </a:r>
            <a:r>
              <a:rPr lang="mr-IN" dirty="0" err="1">
                <a:latin typeface="Courier" charset="0"/>
                <a:ea typeface="Courier" charset="0"/>
                <a:cs typeface="Courier" charset="0"/>
              </a:rPr>
              <a:t>lw</a:t>
            </a:r>
            <a:r>
              <a:rPr lang="mr-IN" dirty="0">
                <a:latin typeface="Courier" charset="0"/>
                <a:ea typeface="Courier" charset="0"/>
                <a:cs typeface="Courier" charset="0"/>
              </a:rPr>
              <a:t>   ra,12(</a:t>
            </a:r>
            <a:r>
              <a:rPr lang="mr-IN" dirty="0" err="1">
                <a:latin typeface="Courier" charset="0"/>
                <a:ea typeface="Courier" charset="0"/>
                <a:cs typeface="Courier" charset="0"/>
              </a:rPr>
              <a:t>sp</a:t>
            </a:r>
            <a:r>
              <a:rPr lang="mr-IN" dirty="0">
                <a:latin typeface="Courier" charset="0"/>
                <a:ea typeface="Courier" charset="0"/>
                <a:cs typeface="Courier" charset="0"/>
              </a:rPr>
              <a:t>)</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101d0</a:t>
            </a:r>
            <a:r>
              <a:rPr lang="mr-IN" dirty="0">
                <a:latin typeface="Courier" charset="0"/>
                <a:ea typeface="Courier" charset="0"/>
                <a:cs typeface="Courier" charset="0"/>
              </a:rPr>
              <a:t>: 01010113 </a:t>
            </a:r>
            <a:r>
              <a:rPr lang="mr-IN" dirty="0" err="1">
                <a:latin typeface="Courier" charset="0"/>
                <a:ea typeface="Courier" charset="0"/>
                <a:cs typeface="Courier" charset="0"/>
              </a:rPr>
              <a:t>addi</a:t>
            </a:r>
            <a:r>
              <a:rPr lang="mr-IN" dirty="0">
                <a:latin typeface="Courier" charset="0"/>
                <a:ea typeface="Courier" charset="0"/>
                <a:cs typeface="Courier" charset="0"/>
              </a:rPr>
              <a:t> sp,sp,16</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101d4</a:t>
            </a:r>
            <a:r>
              <a:rPr lang="mr-IN" dirty="0">
                <a:latin typeface="Courier" charset="0"/>
                <a:ea typeface="Courier" charset="0"/>
                <a:cs typeface="Courier" charset="0"/>
              </a:rPr>
              <a:t>: 00000513 </a:t>
            </a:r>
            <a:r>
              <a:rPr lang="en-US" dirty="0" err="1" smtClean="0">
                <a:latin typeface="Courier" charset="0"/>
                <a:ea typeface="Courier" charset="0"/>
                <a:cs typeface="Courier" charset="0"/>
              </a:rPr>
              <a:t>addi</a:t>
            </a:r>
            <a:r>
              <a:rPr lang="mr-IN" dirty="0" smtClean="0">
                <a:latin typeface="Courier" charset="0"/>
                <a:ea typeface="Courier" charset="0"/>
                <a:cs typeface="Courier" charset="0"/>
              </a:rPr>
              <a:t> a0,0</a:t>
            </a:r>
            <a:r>
              <a:rPr lang="en-US" dirty="0" smtClean="0">
                <a:latin typeface="Courier" charset="0"/>
                <a:ea typeface="Courier" charset="0"/>
                <a:cs typeface="Courier" charset="0"/>
              </a:rPr>
              <a:t>,0</a:t>
            </a:r>
            <a:r>
              <a:rPr lang="en-US" b="1" dirty="0" smtClean="0">
                <a:latin typeface="Courier" charset="0"/>
                <a:ea typeface="Courier" charset="0"/>
                <a:cs typeface="Courier" charset="0"/>
              </a:rPr>
              <a:t>				</a:t>
            </a:r>
          </a:p>
          <a:p>
            <a:pPr marL="0" indent="0">
              <a:buNone/>
            </a:pPr>
            <a:r>
              <a:rPr lang="en-US" dirty="0" smtClean="0">
                <a:latin typeface="Courier" charset="0"/>
                <a:ea typeface="Courier" charset="0"/>
                <a:cs typeface="Courier" charset="0"/>
              </a:rPr>
              <a:t>  </a:t>
            </a:r>
            <a:r>
              <a:rPr lang="mr-IN" dirty="0" smtClean="0">
                <a:latin typeface="Courier" charset="0"/>
                <a:ea typeface="Courier" charset="0"/>
                <a:cs typeface="Courier" charset="0"/>
              </a:rPr>
              <a:t>101d8</a:t>
            </a:r>
            <a:r>
              <a:rPr lang="mr-IN" dirty="0">
                <a:latin typeface="Courier" charset="0"/>
                <a:ea typeface="Courier" charset="0"/>
                <a:cs typeface="Courier" charset="0"/>
              </a:rPr>
              <a:t>: 00008067 </a:t>
            </a:r>
            <a:r>
              <a:rPr lang="en-US" dirty="0" err="1" smtClean="0">
                <a:latin typeface="Courier" charset="0"/>
                <a:ea typeface="Courier" charset="0"/>
                <a:cs typeface="Courier" charset="0"/>
              </a:rPr>
              <a:t>jalr</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ra</a:t>
            </a:r>
            <a:r>
              <a:rPr lang="en-US" b="1" dirty="0" smtClean="0">
                <a:latin typeface="Courier" charset="0"/>
                <a:ea typeface="Courier" charset="0"/>
                <a:cs typeface="Courier" charset="0"/>
              </a:rPr>
              <a:t>				</a:t>
            </a:r>
            <a:endParaRPr lang="en-US" b="1" dirty="0">
              <a:latin typeface="Courier" charset="0"/>
              <a:ea typeface="Courier" charset="0"/>
              <a:cs typeface="Courier" charset="0"/>
            </a:endParaRPr>
          </a:p>
        </p:txBody>
      </p:sp>
      <p:sp>
        <p:nvSpPr>
          <p:cNvPr id="4" name="Slide Number Placeholder 3"/>
          <p:cNvSpPr>
            <a:spLocks noGrp="1"/>
          </p:cNvSpPr>
          <p:nvPr>
            <p:ph type="sldNum" sz="quarter" idx="12"/>
          </p:nvPr>
        </p:nvSpPr>
        <p:spPr/>
        <p:txBody>
          <a:bodyPr/>
          <a:lstStyle/>
          <a:p>
            <a:fld id="{17296AFF-E97A-4074-8EFC-88FBCCD94078}" type="slidenum">
              <a:rPr lang="en-US" smtClean="0">
                <a:latin typeface="+mn-lt"/>
              </a:rPr>
              <a:pPr/>
              <a:t>14</a:t>
            </a:fld>
            <a:endParaRPr lang="en-US" dirty="0">
              <a:latin typeface="+mn-lt"/>
            </a:endParaRPr>
          </a:p>
        </p:txBody>
      </p:sp>
      <p:sp>
        <p:nvSpPr>
          <p:cNvPr id="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210184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LUI/ADDI Address Calculation in RISC-V</a:t>
            </a:r>
            <a:endParaRPr lang="en-US" dirty="0"/>
          </a:p>
        </p:txBody>
      </p:sp>
      <p:sp>
        <p:nvSpPr>
          <p:cNvPr id="7" name="Content Placeholder 6"/>
          <p:cNvSpPr>
            <a:spLocks noGrp="1"/>
          </p:cNvSpPr>
          <p:nvPr>
            <p:ph idx="1"/>
          </p:nvPr>
        </p:nvSpPr>
        <p:spPr/>
        <p:txBody>
          <a:bodyPr/>
          <a:lstStyle/>
          <a:p>
            <a:pPr marL="0" indent="0">
              <a:buNone/>
            </a:pPr>
            <a:r>
              <a:rPr lang="en-US" sz="2400" dirty="0" smtClean="0"/>
              <a:t>Target address of &lt;string1&gt; is </a:t>
            </a:r>
            <a:r>
              <a:rPr lang="en-US" sz="2400" b="1" dirty="0" smtClean="0">
                <a:solidFill>
                  <a:srgbClr val="FF0000"/>
                </a:solidFill>
                <a:latin typeface="Courier" charset="0"/>
                <a:ea typeface="Courier" charset="0"/>
                <a:cs typeface="Courier" charset="0"/>
              </a:rPr>
              <a:t>0x00020 A10</a:t>
            </a:r>
          </a:p>
          <a:p>
            <a:pPr marL="0" indent="0">
              <a:buNone/>
            </a:pPr>
            <a:r>
              <a:rPr lang="en-US" sz="2400" dirty="0" smtClean="0"/>
              <a:t>Instruction sequence </a:t>
            </a:r>
            <a:r>
              <a:rPr lang="en-US" sz="2400" dirty="0" smtClean="0">
                <a:solidFill>
                  <a:srgbClr val="FF0000"/>
                </a:solidFill>
                <a:latin typeface="Courier" charset="0"/>
                <a:ea typeface="Courier" charset="0"/>
                <a:cs typeface="Courier" charset="0"/>
              </a:rPr>
              <a:t>LUI 0x00020</a:t>
            </a:r>
            <a:r>
              <a:rPr lang="en-US" sz="2400" dirty="0" smtClean="0"/>
              <a:t>, </a:t>
            </a:r>
            <a:r>
              <a:rPr lang="en-US" sz="2400" dirty="0" smtClean="0">
                <a:solidFill>
                  <a:srgbClr val="FF0000"/>
                </a:solidFill>
                <a:latin typeface="Courier" charset="0"/>
                <a:ea typeface="Courier" charset="0"/>
                <a:cs typeface="Courier" charset="0"/>
              </a:rPr>
              <a:t>ADDI 0xA10</a:t>
            </a:r>
            <a:r>
              <a:rPr lang="en-US" sz="2400" dirty="0" smtClean="0">
                <a:solidFill>
                  <a:srgbClr val="FF0000"/>
                </a:solidFill>
                <a:latin typeface="+mj-lt"/>
                <a:ea typeface="Courier" charset="0"/>
                <a:cs typeface="Courier" charset="0"/>
              </a:rPr>
              <a:t> </a:t>
            </a:r>
            <a:r>
              <a:rPr lang="en-US" sz="2400" dirty="0" smtClean="0"/>
              <a:t>does not quite work  because </a:t>
            </a:r>
            <a:r>
              <a:rPr lang="en-US" sz="2400" dirty="0" err="1" smtClean="0"/>
              <a:t>immediates</a:t>
            </a:r>
            <a:r>
              <a:rPr lang="en-US" sz="2400" dirty="0" smtClean="0"/>
              <a:t> in RISC-V are sign extended (and </a:t>
            </a:r>
            <a:r>
              <a:rPr lang="en-US" sz="2400" dirty="0" smtClean="0">
                <a:latin typeface="Courier" charset="0"/>
                <a:ea typeface="Courier" charset="0"/>
                <a:cs typeface="Courier" charset="0"/>
              </a:rPr>
              <a:t>0xA10</a:t>
            </a:r>
            <a:r>
              <a:rPr lang="en-US" sz="2400" dirty="0" smtClean="0"/>
              <a:t> has a 1 in the high order bit)!</a:t>
            </a:r>
          </a:p>
          <a:p>
            <a:pPr marL="0" indent="0">
              <a:buNone/>
            </a:pPr>
            <a:r>
              <a:rPr lang="en-US" sz="2400" dirty="0"/>
              <a:t>	</a:t>
            </a:r>
            <a:r>
              <a:rPr lang="en-US" sz="2400" dirty="0" smtClean="0">
                <a:latin typeface="Courier" charset="0"/>
                <a:ea typeface="Courier" charset="0"/>
                <a:cs typeface="Courier" charset="0"/>
              </a:rPr>
              <a:t>0x00020 000 + 0xFFFFF A10 = 0x0001F A10 </a:t>
            </a:r>
            <a:r>
              <a:rPr lang="en-US" sz="2400" dirty="0" smtClean="0">
                <a:latin typeface="+mj-lt"/>
                <a:ea typeface="Courier" charset="0"/>
                <a:cs typeface="Courier" charset="0"/>
              </a:rPr>
              <a:t>(Off by 0x00001 000)</a:t>
            </a:r>
          </a:p>
          <a:p>
            <a:pPr marL="0" indent="0">
              <a:buNone/>
            </a:pPr>
            <a:r>
              <a:rPr lang="en-US" sz="2400" dirty="0" smtClean="0">
                <a:latin typeface="+mj-lt"/>
                <a:ea typeface="Courier" charset="0"/>
                <a:cs typeface="Courier" charset="0"/>
              </a:rPr>
              <a:t>So we get the right address if we calculate it as follows:</a:t>
            </a:r>
          </a:p>
          <a:p>
            <a:pPr marL="0" indent="0">
              <a:buNone/>
            </a:pPr>
            <a:r>
              <a:rPr lang="en-US" sz="2400" dirty="0">
                <a:latin typeface="+mj-lt"/>
                <a:ea typeface="Courier" charset="0"/>
                <a:cs typeface="Courier" charset="0"/>
              </a:rPr>
              <a:t>	</a:t>
            </a:r>
            <a:r>
              <a:rPr lang="en-US" sz="2400" dirty="0" smtClean="0">
                <a:latin typeface="+mj-lt"/>
                <a:ea typeface="Courier" charset="0"/>
                <a:cs typeface="Courier" charset="0"/>
              </a:rPr>
              <a:t>(</a:t>
            </a:r>
            <a:r>
              <a:rPr lang="en-US" sz="2400" dirty="0" smtClean="0">
                <a:latin typeface="Courier" charset="0"/>
                <a:ea typeface="Courier" charset="0"/>
                <a:cs typeface="Courier" charset="0"/>
              </a:rPr>
              <a:t>0x00020 000 + 0x00001 000) + 0xFFFFF A10 = 0x00020 A10</a:t>
            </a:r>
          </a:p>
          <a:p>
            <a:pPr marL="0" indent="0">
              <a:buNone/>
            </a:pPr>
            <a:r>
              <a:rPr lang="en-US" sz="2400" dirty="0" smtClean="0">
                <a:ea typeface="Courier" charset="0"/>
                <a:cs typeface="Courier" charset="0"/>
              </a:rPr>
              <a:t>What is </a:t>
            </a:r>
            <a:r>
              <a:rPr lang="en-US" sz="2400" dirty="0" smtClean="0">
                <a:latin typeface="Courier" charset="0"/>
                <a:ea typeface="Courier" charset="0"/>
                <a:cs typeface="Courier" charset="0"/>
              </a:rPr>
              <a:t>0xFFFFF A10</a:t>
            </a:r>
            <a:r>
              <a:rPr lang="en-US" sz="2400" dirty="0" smtClean="0">
                <a:ea typeface="Courier" charset="0"/>
                <a:cs typeface="Courier" charset="0"/>
              </a:rPr>
              <a:t>? </a:t>
            </a:r>
          </a:p>
          <a:p>
            <a:pPr marL="0" indent="0">
              <a:buNone/>
            </a:pPr>
            <a:r>
              <a:rPr lang="en-US" sz="2400" dirty="0">
                <a:ea typeface="Courier" charset="0"/>
                <a:cs typeface="Courier" charset="0"/>
              </a:rPr>
              <a:t>	</a:t>
            </a:r>
            <a:r>
              <a:rPr lang="en-US" sz="2000" dirty="0" smtClean="0">
                <a:ea typeface="Courier" charset="0"/>
                <a:cs typeface="Courier" charset="0"/>
              </a:rPr>
              <a:t>Twos complement of </a:t>
            </a:r>
            <a:r>
              <a:rPr lang="en-US" sz="2000" dirty="0" smtClean="0">
                <a:latin typeface="Courier" charset="0"/>
                <a:ea typeface="Courier" charset="0"/>
                <a:cs typeface="Courier" charset="0"/>
              </a:rPr>
              <a:t>0xFFFFF A10 </a:t>
            </a:r>
            <a:r>
              <a:rPr lang="en-US" sz="2000" dirty="0" smtClean="0">
                <a:ea typeface="Courier" charset="0"/>
                <a:cs typeface="Courier" charset="0"/>
              </a:rPr>
              <a:t>= </a:t>
            </a:r>
            <a:r>
              <a:rPr lang="en-US" sz="2000" dirty="0" smtClean="0">
                <a:latin typeface="Courier" charset="0"/>
                <a:ea typeface="Courier" charset="0"/>
                <a:cs typeface="Courier" charset="0"/>
              </a:rPr>
              <a:t>0x00000 5EF + 1 </a:t>
            </a:r>
            <a:r>
              <a:rPr lang="en-US" sz="2000" dirty="0" smtClean="0">
                <a:ea typeface="Courier" charset="0"/>
                <a:cs typeface="Courier" charset="0"/>
              </a:rPr>
              <a:t>= </a:t>
            </a:r>
            <a:r>
              <a:rPr lang="en-US" sz="2000" dirty="0" smtClean="0">
                <a:latin typeface="Courier" charset="0"/>
                <a:ea typeface="Courier" charset="0"/>
                <a:cs typeface="Courier" charset="0"/>
              </a:rPr>
              <a:t>0x00000 5F0 </a:t>
            </a:r>
            <a:r>
              <a:rPr lang="en-US" sz="2000" dirty="0" smtClean="0">
                <a:ea typeface="Courier" charset="0"/>
                <a:cs typeface="Courier" charset="0"/>
              </a:rPr>
              <a:t>= 1520</a:t>
            </a:r>
            <a:r>
              <a:rPr lang="en-US" sz="2000" baseline="-25000" dirty="0" smtClean="0">
                <a:ea typeface="Courier" charset="0"/>
                <a:cs typeface="Courier" charset="0"/>
              </a:rPr>
              <a:t>ten</a:t>
            </a:r>
            <a:endParaRPr lang="en-US" sz="2000" dirty="0" smtClean="0">
              <a:ea typeface="Courier" charset="0"/>
              <a:cs typeface="Courier" charset="0"/>
            </a:endParaRPr>
          </a:p>
          <a:p>
            <a:pPr marL="0" indent="0">
              <a:buNone/>
            </a:pPr>
            <a:r>
              <a:rPr lang="en-US" sz="2000" dirty="0">
                <a:ea typeface="Courier" charset="0"/>
                <a:cs typeface="Courier" charset="0"/>
              </a:rPr>
              <a:t>	</a:t>
            </a:r>
            <a:r>
              <a:rPr lang="en-US" sz="2000" dirty="0" smtClean="0">
                <a:ea typeface="Courier" charset="0"/>
                <a:cs typeface="Courier" charset="0"/>
              </a:rPr>
              <a:t>So </a:t>
            </a:r>
            <a:r>
              <a:rPr lang="en-US" sz="2000" dirty="0" smtClean="0">
                <a:latin typeface="Courier" charset="0"/>
                <a:ea typeface="Courier" charset="0"/>
                <a:cs typeface="Courier" charset="0"/>
              </a:rPr>
              <a:t>0xFFFFF A10 </a:t>
            </a:r>
            <a:r>
              <a:rPr lang="en-US" sz="2000" dirty="0" smtClean="0">
                <a:ea typeface="Courier" charset="0"/>
                <a:cs typeface="Courier" charset="0"/>
              </a:rPr>
              <a:t>= -1520</a:t>
            </a:r>
            <a:r>
              <a:rPr lang="en-US" sz="2000" baseline="-25000" dirty="0" smtClean="0">
                <a:ea typeface="Courier" charset="0"/>
                <a:cs typeface="Courier" charset="0"/>
              </a:rPr>
              <a:t>ten</a:t>
            </a:r>
          </a:p>
          <a:p>
            <a:pPr marL="0" indent="0">
              <a:buNone/>
            </a:pPr>
            <a:r>
              <a:rPr lang="en-US" sz="2400" dirty="0" smtClean="0">
                <a:ea typeface="Courier" charset="0"/>
                <a:cs typeface="Courier" charset="0"/>
              </a:rPr>
              <a:t>Instruction sequence </a:t>
            </a:r>
            <a:r>
              <a:rPr lang="en-US" sz="2400" dirty="0" smtClean="0">
                <a:solidFill>
                  <a:srgbClr val="FF0000"/>
                </a:solidFill>
                <a:latin typeface="Courier" charset="0"/>
                <a:ea typeface="Courier" charset="0"/>
                <a:cs typeface="Courier" charset="0"/>
              </a:rPr>
              <a:t>LUI 0x00021</a:t>
            </a:r>
            <a:r>
              <a:rPr lang="en-US" sz="2400" dirty="0" smtClean="0">
                <a:ea typeface="Courier" charset="0"/>
                <a:cs typeface="Courier" charset="0"/>
              </a:rPr>
              <a:t>, </a:t>
            </a:r>
            <a:r>
              <a:rPr lang="en-US" sz="2400" dirty="0" smtClean="0">
                <a:solidFill>
                  <a:srgbClr val="FF0000"/>
                </a:solidFill>
                <a:latin typeface="Courier" charset="0"/>
                <a:ea typeface="Courier" charset="0"/>
                <a:cs typeface="Courier" charset="0"/>
              </a:rPr>
              <a:t>ADDI -1520 </a:t>
            </a:r>
            <a:r>
              <a:rPr lang="en-US" sz="2400" dirty="0" smtClean="0">
                <a:ea typeface="Courier" charset="0"/>
                <a:cs typeface="Courier" charset="0"/>
              </a:rPr>
              <a:t>calculates </a:t>
            </a:r>
            <a:r>
              <a:rPr lang="en-US" sz="2400" b="1" dirty="0">
                <a:solidFill>
                  <a:srgbClr val="FF0000"/>
                </a:solidFill>
                <a:latin typeface="Courier" charset="0"/>
                <a:ea typeface="Courier" charset="0"/>
                <a:cs typeface="Courier" charset="0"/>
              </a:rPr>
              <a:t>0x00020 </a:t>
            </a:r>
            <a:r>
              <a:rPr lang="en-US" sz="2400" b="1" dirty="0" smtClean="0">
                <a:solidFill>
                  <a:srgbClr val="FF0000"/>
                </a:solidFill>
                <a:latin typeface="Courier" charset="0"/>
                <a:ea typeface="Courier" charset="0"/>
                <a:cs typeface="Courier" charset="0"/>
              </a:rPr>
              <a:t>A10</a:t>
            </a:r>
            <a:endParaRPr lang="en-US" sz="2400" dirty="0" smtClean="0">
              <a:ea typeface="Courier" charset="0"/>
              <a:cs typeface="Courier"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09D54B8B-C785-3D4D-869E-34278DEA6E2C}" type="slidenum">
              <a:rPr lang="en-US" smtClean="0">
                <a:latin typeface="+mj-lt"/>
              </a:rPr>
              <a:t>15</a:t>
            </a:fld>
            <a:endParaRPr lang="en-US" dirty="0">
              <a:latin typeface="+mj-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91049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16</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pic>
        <p:nvPicPr>
          <p:cNvPr id="3" name="Picture 2"/>
          <p:cNvPicPr>
            <a:picLocks noChangeAspect="1"/>
          </p:cNvPicPr>
          <p:nvPr/>
        </p:nvPicPr>
        <p:blipFill>
          <a:blip r:embed="rId3"/>
          <a:stretch>
            <a:fillRect/>
          </a:stretch>
        </p:blipFill>
        <p:spPr>
          <a:xfrm>
            <a:off x="2985752" y="0"/>
            <a:ext cx="6220496" cy="6858000"/>
          </a:xfrm>
          <a:prstGeom prst="rect">
            <a:avLst/>
          </a:prstGeom>
        </p:spPr>
      </p:pic>
    </p:spTree>
    <p:extLst>
      <p:ext uri="{BB962C8B-B14F-4D97-AF65-F5344CB8AC3E}">
        <p14:creationId xmlns:p14="http://schemas.microsoft.com/office/powerpoint/2010/main" val="9275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10322690" y="2214862"/>
            <a:ext cx="1023734" cy="709634"/>
          </a:xfrm>
          <a:prstGeom prst="rect">
            <a:avLst/>
          </a:prstGeom>
          <a:noFill/>
          <a:ln w="9525">
            <a:noFill/>
            <a:miter lim="800000"/>
            <a:headEnd/>
            <a:tailEnd/>
          </a:ln>
          <a:effectLst/>
        </p:spPr>
      </p:pic>
      <p:sp>
        <p:nvSpPr>
          <p:cNvPr id="43" name="Content Placeholder 42"/>
          <p:cNvSpPr>
            <a:spLocks noGrp="1"/>
          </p:cNvSpPr>
          <p:nvPr>
            <p:ph sz="half" idx="1"/>
          </p:nvPr>
        </p:nvSpPr>
        <p:spPr>
          <a:xfrm>
            <a:off x="668594" y="1387066"/>
            <a:ext cx="3421902" cy="5237820"/>
          </a:xfrm>
        </p:spPr>
        <p:txBody>
          <a:bodyPr>
            <a:noAutofit/>
          </a:bodyPr>
          <a:lstStyle/>
          <a:p>
            <a:pPr>
              <a:lnSpc>
                <a:spcPct val="90000"/>
              </a:lnSpc>
            </a:pPr>
            <a:r>
              <a:rPr lang="en-US" sz="2400" dirty="0"/>
              <a:t>Parallel Requests</a:t>
            </a:r>
          </a:p>
          <a:p>
            <a:pPr lvl="1">
              <a:lnSpc>
                <a:spcPct val="90000"/>
              </a:lnSpc>
              <a:buNone/>
            </a:pPr>
            <a:r>
              <a:rPr lang="en-US" sz="1800" dirty="0"/>
              <a:t>Assigned to computer</a:t>
            </a:r>
          </a:p>
          <a:p>
            <a:pPr lvl="1">
              <a:lnSpc>
                <a:spcPct val="90000"/>
              </a:lnSpc>
              <a:buNone/>
            </a:pPr>
            <a:r>
              <a:rPr lang="en-US" sz="1800" dirty="0"/>
              <a:t>e.g., Search “Katz”</a:t>
            </a:r>
          </a:p>
          <a:p>
            <a:pPr>
              <a:lnSpc>
                <a:spcPct val="90000"/>
              </a:lnSpc>
            </a:pPr>
            <a:r>
              <a:rPr lang="en-US" sz="2400" dirty="0"/>
              <a:t>Parallel Threads</a:t>
            </a:r>
          </a:p>
          <a:p>
            <a:pPr lvl="1">
              <a:lnSpc>
                <a:spcPct val="90000"/>
              </a:lnSpc>
              <a:buNone/>
            </a:pPr>
            <a:r>
              <a:rPr lang="en-US" sz="1800" dirty="0"/>
              <a:t>Assigned to core</a:t>
            </a:r>
          </a:p>
          <a:p>
            <a:pPr lvl="1">
              <a:lnSpc>
                <a:spcPct val="90000"/>
              </a:lnSpc>
              <a:buNone/>
            </a:pPr>
            <a:r>
              <a:rPr lang="en-US" sz="1800" dirty="0"/>
              <a:t>e.g., Lookup, Ads</a:t>
            </a:r>
          </a:p>
          <a:p>
            <a:pPr>
              <a:lnSpc>
                <a:spcPct val="90000"/>
              </a:lnSpc>
            </a:pPr>
            <a:r>
              <a:rPr lang="en-US" sz="2400" dirty="0"/>
              <a:t>Parallel Instructions</a:t>
            </a:r>
          </a:p>
          <a:p>
            <a:pPr lvl="1">
              <a:lnSpc>
                <a:spcPct val="90000"/>
              </a:lnSpc>
              <a:buNone/>
            </a:pPr>
            <a:r>
              <a:rPr lang="en-US" sz="1800" dirty="0"/>
              <a:t>&gt;1 instruction @ one time</a:t>
            </a:r>
          </a:p>
          <a:p>
            <a:pPr lvl="1">
              <a:lnSpc>
                <a:spcPct val="90000"/>
              </a:lnSpc>
              <a:buNone/>
            </a:pPr>
            <a:r>
              <a:rPr lang="en-US" sz="1800" dirty="0"/>
              <a:t>e.g., 5 pipelined instructions</a:t>
            </a:r>
          </a:p>
          <a:p>
            <a:pPr>
              <a:lnSpc>
                <a:spcPct val="90000"/>
              </a:lnSpc>
            </a:pPr>
            <a:r>
              <a:rPr lang="en-US" sz="2400" dirty="0"/>
              <a:t>Parallel Data</a:t>
            </a:r>
          </a:p>
          <a:p>
            <a:pPr lvl="1">
              <a:lnSpc>
                <a:spcPct val="90000"/>
              </a:lnSpc>
              <a:buNone/>
            </a:pPr>
            <a:r>
              <a:rPr lang="en-US" sz="1800" dirty="0"/>
              <a:t>&gt;1 data item @ one time</a:t>
            </a:r>
          </a:p>
          <a:p>
            <a:pPr lvl="1">
              <a:lnSpc>
                <a:spcPct val="90000"/>
              </a:lnSpc>
              <a:buNone/>
            </a:pPr>
            <a:r>
              <a:rPr lang="en-US" sz="1800" dirty="0"/>
              <a:t>e.g., Add of 4 pairs of words</a:t>
            </a:r>
          </a:p>
          <a:p>
            <a:pPr>
              <a:lnSpc>
                <a:spcPct val="90000"/>
              </a:lnSpc>
            </a:pPr>
            <a:r>
              <a:rPr lang="en-US" sz="2400" dirty="0"/>
              <a:t>Hardware descriptions</a:t>
            </a:r>
          </a:p>
          <a:p>
            <a:pPr lvl="1">
              <a:lnSpc>
                <a:spcPct val="90000"/>
              </a:lnSpc>
              <a:buNone/>
            </a:pPr>
            <a:r>
              <a:rPr lang="en-US" sz="1800" dirty="0"/>
              <a:t>All gates @ one time</a:t>
            </a:r>
          </a:p>
          <a:p>
            <a:pPr>
              <a:lnSpc>
                <a:spcPct val="90000"/>
              </a:lnSpc>
            </a:pPr>
            <a:r>
              <a:rPr lang="en-US" sz="2200" dirty="0"/>
              <a:t>Programming Languages</a:t>
            </a:r>
          </a:p>
        </p:txBody>
      </p:sp>
      <p:sp>
        <p:nvSpPr>
          <p:cNvPr id="44" name="Date Placeholder 43"/>
          <p:cNvSpPr>
            <a:spLocks noGrp="1"/>
          </p:cNvSpPr>
          <p:nvPr>
            <p:ph type="dt" sz="half" idx="10"/>
          </p:nvPr>
        </p:nvSpPr>
        <p:spPr/>
        <p:txBody>
          <a:bodyPr/>
          <a:lstStyle/>
          <a:p>
            <a:fld id="{DADDD73F-73BE-D345-BF1C-175E6F63A3F8}" type="datetime1">
              <a:rPr lang="en-US" smtClean="0"/>
              <a:pPr/>
              <a:t>9/20/17</a:t>
            </a:fld>
            <a:endParaRPr lang="en-US"/>
          </a:p>
        </p:txBody>
      </p:sp>
      <p:sp>
        <p:nvSpPr>
          <p:cNvPr id="46" name="Footer Placeholder 45"/>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17</a:t>
            </a:fld>
            <a:endParaRPr lang="en-US"/>
          </a:p>
        </p:txBody>
      </p:sp>
      <p:sp>
        <p:nvSpPr>
          <p:cNvPr id="97" name="TextBox 96"/>
          <p:cNvSpPr txBox="1"/>
          <p:nvPr/>
        </p:nvSpPr>
        <p:spPr>
          <a:xfrm>
            <a:off x="10372767" y="1665639"/>
            <a:ext cx="787395" cy="544765"/>
          </a:xfrm>
          <a:prstGeom prst="rect">
            <a:avLst/>
          </a:prstGeom>
          <a:noFill/>
        </p:spPr>
        <p:txBody>
          <a:bodyPr wrap="none" rtlCol="0">
            <a:spAutoFit/>
          </a:bodyPr>
          <a:lstStyle/>
          <a:p>
            <a:pPr algn="r">
              <a:lnSpc>
                <a:spcPct val="80000"/>
              </a:lnSpc>
            </a:pPr>
            <a:r>
              <a:rPr lang="en-US" dirty="0"/>
              <a:t>Smart</a:t>
            </a:r>
            <a:br>
              <a:rPr lang="en-US" dirty="0"/>
            </a:br>
            <a:r>
              <a:rPr lang="en-US" dirty="0"/>
              <a:t>Phone</a:t>
            </a:r>
          </a:p>
        </p:txBody>
      </p:sp>
      <p:sp>
        <p:nvSpPr>
          <p:cNvPr id="118" name="TextBox 117"/>
          <p:cNvSpPr txBox="1"/>
          <p:nvPr/>
        </p:nvSpPr>
        <p:spPr>
          <a:xfrm>
            <a:off x="6118903" y="1665944"/>
            <a:ext cx="1305493" cy="766364"/>
          </a:xfrm>
          <a:prstGeom prst="rect">
            <a:avLst/>
          </a:prstGeom>
          <a:noFill/>
        </p:spPr>
        <p:txBody>
          <a:bodyPr wrap="square" rtlCol="0">
            <a:spAutoFit/>
          </a:bodyPr>
          <a:lstStyle/>
          <a:p>
            <a:pPr algn="r">
              <a:lnSpc>
                <a:spcPct val="80000"/>
              </a:lnSpc>
            </a:pPr>
            <a:r>
              <a:rPr lang="en-US" dirty="0"/>
              <a:t>Warehouse Scale Computer</a:t>
            </a:r>
          </a:p>
        </p:txBody>
      </p:sp>
      <p:cxnSp>
        <p:nvCxnSpPr>
          <p:cNvPr id="168" name="Straight Connector 167"/>
          <p:cNvCxnSpPr/>
          <p:nvPr/>
        </p:nvCxnSpPr>
        <p:spPr>
          <a:xfrm rot="5400000">
            <a:off x="2260708"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3393900" y="1062861"/>
            <a:ext cx="3176233" cy="461665"/>
          </a:xfrm>
          <a:prstGeom prst="rect">
            <a:avLst/>
          </a:prstGeom>
          <a:noFill/>
        </p:spPr>
        <p:txBody>
          <a:bodyPr wrap="none" rtlCol="0">
            <a:spAutoFit/>
          </a:bodyPr>
          <a:lstStyle/>
          <a:p>
            <a:r>
              <a:rPr lang="en-US" sz="2400" i="1" dirty="0"/>
              <a:t>Software        Hardware</a:t>
            </a:r>
          </a:p>
        </p:txBody>
      </p:sp>
      <p:sp>
        <p:nvSpPr>
          <p:cNvPr id="171" name="TextBox 170"/>
          <p:cNvSpPr txBox="1"/>
          <p:nvPr/>
        </p:nvSpPr>
        <p:spPr>
          <a:xfrm>
            <a:off x="4083950" y="2275669"/>
            <a:ext cx="1619354" cy="1205458"/>
          </a:xfrm>
          <a:prstGeom prst="rect">
            <a:avLst/>
          </a:prstGeom>
          <a:solidFill>
            <a:schemeClr val="bg1"/>
          </a:solidFill>
        </p:spPr>
        <p:txBody>
          <a:bodyPr wrap="none" rtlCol="0">
            <a:spAutoFit/>
          </a:bodyPr>
          <a:lstStyle/>
          <a:p>
            <a:pPr algn="ctr">
              <a:lnSpc>
                <a:spcPct val="90000"/>
              </a:lnSpc>
            </a:pPr>
            <a:r>
              <a:rPr lang="en-US" sz="2000" i="1" dirty="0"/>
              <a:t>Harness</a:t>
            </a:r>
            <a:br>
              <a:rPr lang="en-US" sz="2000" i="1" dirty="0"/>
            </a:br>
            <a:r>
              <a:rPr lang="en-US" sz="2000" i="1" dirty="0"/>
              <a:t>Parallelism &amp;</a:t>
            </a:r>
          </a:p>
          <a:p>
            <a:pPr algn="ctr">
              <a:lnSpc>
                <a:spcPct val="90000"/>
              </a:lnSpc>
            </a:pPr>
            <a:r>
              <a:rPr lang="en-US" sz="2000" i="1" dirty="0"/>
              <a:t>Achieve High</a:t>
            </a:r>
            <a:br>
              <a:rPr lang="en-US" sz="2000" i="1" dirty="0"/>
            </a:br>
            <a:r>
              <a:rPr lang="en-US" sz="2000" i="1" dirty="0"/>
              <a:t>Performance</a:t>
            </a:r>
          </a:p>
        </p:txBody>
      </p:sp>
      <p:grpSp>
        <p:nvGrpSpPr>
          <p:cNvPr id="2" name="Group 50"/>
          <p:cNvGrpSpPr/>
          <p:nvPr/>
        </p:nvGrpSpPr>
        <p:grpSpPr>
          <a:xfrm>
            <a:off x="8033712" y="5537201"/>
            <a:ext cx="3360062" cy="1289819"/>
            <a:chOff x="5831288" y="5537201"/>
            <a:chExt cx="3360062" cy="1289819"/>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a:t>Logic Gates</a:t>
              </a:r>
            </a:p>
          </p:txBody>
        </p:sp>
        <p:cxnSp>
          <p:nvCxnSpPr>
            <p:cNvPr id="172" name="Straight Connector 171"/>
            <p:cNvCxnSpPr>
              <a:stCxn id="104" idx="2"/>
              <a:endCxn id="177" idx="3"/>
            </p:cNvCxnSpPr>
            <p:nvPr/>
          </p:nvCxnSpPr>
          <p:spPr>
            <a:xfrm flipH="1">
              <a:off x="7920438" y="5537201"/>
              <a:ext cx="54947" cy="58117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1"/>
              <a:ext cx="955786" cy="58117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53674"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a:t>
                </a:r>
              </a:p>
            </p:txBody>
          </p:sp>
        </p:grpSp>
      </p:grpSp>
      <p:pic>
        <p:nvPicPr>
          <p:cNvPr id="117" name="Picture 116" descr="cern-racks.jpg"/>
          <p:cNvPicPr>
            <a:picLocks noChangeAspect="1"/>
          </p:cNvPicPr>
          <p:nvPr/>
        </p:nvPicPr>
        <p:blipFill>
          <a:blip r:embed="rId7"/>
          <a:stretch>
            <a:fillRect/>
          </a:stretch>
        </p:blipFill>
        <p:spPr>
          <a:xfrm>
            <a:off x="7376081" y="1334878"/>
            <a:ext cx="2859651" cy="1667628"/>
          </a:xfrm>
          <a:prstGeom prst="rect">
            <a:avLst/>
          </a:prstGeom>
        </p:spPr>
      </p:pic>
      <p:grpSp>
        <p:nvGrpSpPr>
          <p:cNvPr id="4" name="Group 55"/>
          <p:cNvGrpSpPr/>
          <p:nvPr/>
        </p:nvGrpSpPr>
        <p:grpSpPr>
          <a:xfrm>
            <a:off x="5644441" y="2980267"/>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8" name="Rectangle 137"/>
                <p:cNvSpPr/>
                <p:nvPr/>
              </p:nvSpPr>
              <p:spPr>
                <a:xfrm>
                  <a:off x="6242320" y="3413668"/>
                  <a:ext cx="344039" cy="369332"/>
                </a:xfrm>
                <a:prstGeom prst="rect">
                  <a:avLst/>
                </a:prstGeom>
              </p:spPr>
              <p:txBody>
                <a:bodyPr wrap="none">
                  <a:spAutoFit/>
                </a:bodyPr>
                <a:lstStyle/>
                <a:p>
                  <a:r>
                    <a:rPr lang="en-US" dirty="0"/>
                    <a:t>…</a:t>
                  </a:r>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     Memory               (Cache)</a:t>
                  </a: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Input/Output</a:t>
                  </a: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a:t>Computer</a:t>
              </a:r>
            </a:p>
          </p:txBody>
        </p:sp>
      </p:grpSp>
      <p:grpSp>
        <p:nvGrpSpPr>
          <p:cNvPr id="7" name="Group 90"/>
          <p:cNvGrpSpPr/>
          <p:nvPr/>
        </p:nvGrpSpPr>
        <p:grpSpPr>
          <a:xfrm>
            <a:off x="5568286" y="3454412"/>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Cache Memory</a:t>
              </a: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95789"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222742" y="3454411"/>
                  <a:ext cx="597408"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a:t>Core</a:t>
                </a:r>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Instruction </a:t>
                </a:r>
                <a:r>
                  <a:rPr lang="en-US" dirty="0" err="1">
                    <a:solidFill>
                      <a:srgbClr val="000000"/>
                    </a:solidFill>
                  </a:rPr>
                  <a:t>Unit(s</a:t>
                </a:r>
                <a:r>
                  <a:rPr lang="en-US" dirty="0">
                    <a:solidFill>
                      <a:srgbClr val="000000"/>
                    </a:solidFill>
                  </a:rPr>
                  <a:t>)</a:t>
                </a:r>
              </a:p>
              <a:p>
                <a:pPr algn="ctr">
                  <a:lnSpc>
                    <a:spcPct val="90000"/>
                  </a:lnSpc>
                </a:pPr>
                <a:endParaRPr lang="en-US" dirty="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Functional</a:t>
                </a:r>
              </a:p>
              <a:p>
                <a:pPr algn="ctr">
                  <a:lnSpc>
                    <a:spcPct val="90000"/>
                  </a:lnSpc>
                </a:pPr>
                <a:r>
                  <a:rPr lang="en-US" dirty="0" err="1">
                    <a:solidFill>
                      <a:srgbClr val="000000"/>
                    </a:solidFill>
                  </a:rPr>
                  <a:t>Unit(s</a:t>
                </a:r>
                <a:r>
                  <a:rPr lang="en-US" dirty="0">
                    <a:solidFill>
                      <a:srgbClr val="000000"/>
                    </a:solidFill>
                  </a:rPr>
                  <a:t>)</a:t>
                </a: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3</a:t>
                  </a:r>
                  <a:r>
                    <a:rPr lang="en-US" sz="1400" dirty="0"/>
                    <a:t>+B</a:t>
                  </a:r>
                  <a:r>
                    <a:rPr lang="en-US" sz="1400" baseline="-25000" dirty="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2</a:t>
                  </a:r>
                  <a:r>
                    <a:rPr lang="en-US" sz="1400" dirty="0"/>
                    <a:t>+B</a:t>
                  </a:r>
                  <a:r>
                    <a:rPr lang="en-US" sz="1400" baseline="-25000" dirty="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1</a:t>
                  </a:r>
                  <a:r>
                    <a:rPr lang="en-US" sz="1400" dirty="0"/>
                    <a:t>+B</a:t>
                  </a:r>
                  <a:r>
                    <a:rPr lang="en-US" sz="1400" baseline="-25000" dirty="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0</a:t>
                  </a:r>
                  <a:r>
                    <a:rPr lang="en-US" sz="1400" dirty="0"/>
                    <a:t>+B</a:t>
                  </a:r>
                  <a:r>
                    <a:rPr lang="en-US" sz="1400" baseline="-25000" dirty="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3" name="Group 91"/>
          <p:cNvGrpSpPr/>
          <p:nvPr/>
        </p:nvGrpSpPr>
        <p:grpSpPr>
          <a:xfrm>
            <a:off x="668595" y="5486401"/>
            <a:ext cx="11375412" cy="1356850"/>
            <a:chOff x="0" y="4724401"/>
            <a:chExt cx="11375412" cy="1356850"/>
          </a:xfrm>
        </p:grpSpPr>
        <p:grpSp>
          <p:nvGrpSpPr>
            <p:cNvPr id="64" name="Group 64"/>
            <p:cNvGrpSpPr/>
            <p:nvPr/>
          </p:nvGrpSpPr>
          <p:grpSpPr>
            <a:xfrm>
              <a:off x="7175360" y="4726584"/>
              <a:ext cx="4200052" cy="1354667"/>
              <a:chOff x="5949399" y="2467678"/>
              <a:chExt cx="9231735" cy="982560"/>
            </a:xfrm>
          </p:grpSpPr>
          <p:sp>
            <p:nvSpPr>
              <p:cNvPr id="66" name="Rectangle 65"/>
              <p:cNvSpPr/>
              <p:nvPr/>
            </p:nvSpPr>
            <p:spPr>
              <a:xfrm>
                <a:off x="5949399" y="2836138"/>
                <a:ext cx="8411618" cy="6141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11978966" y="2467678"/>
                <a:ext cx="3202168" cy="267882"/>
              </a:xfrm>
              <a:prstGeom prst="rect">
                <a:avLst/>
              </a:prstGeom>
              <a:noFill/>
            </p:spPr>
            <p:txBody>
              <a:bodyPr wrap="square" rtlCol="0">
                <a:spAutoFit/>
              </a:bodyPr>
              <a:lstStyle/>
              <a:p>
                <a:r>
                  <a:rPr lang="en-US" dirty="0">
                    <a:solidFill>
                      <a:srgbClr val="FF0000"/>
                    </a:solidFill>
                  </a:rPr>
                  <a:t>Today</a:t>
                </a:r>
              </a:p>
            </p:txBody>
          </p:sp>
        </p:grpSp>
        <p:sp>
          <p:nvSpPr>
            <p:cNvPr id="65" name="Rectangle 64"/>
            <p:cNvSpPr/>
            <p:nvPr/>
          </p:nvSpPr>
          <p:spPr>
            <a:xfrm>
              <a:off x="0" y="4724401"/>
              <a:ext cx="3326802" cy="6603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itle 70"/>
          <p:cNvSpPr>
            <a:spLocks noGrp="1"/>
          </p:cNvSpPr>
          <p:nvPr>
            <p:ph type="title"/>
          </p:nvPr>
        </p:nvSpPr>
        <p:spPr/>
        <p:txBody>
          <a:bodyPr/>
          <a:lstStyle/>
          <a:p>
            <a:r>
              <a:rPr lang="en-US" dirty="0" smtClean="0"/>
              <a:t>You are Here!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a:t>Levels of Representation/Interpretation</a:t>
            </a:r>
          </a:p>
        </p:txBody>
      </p:sp>
      <p:sp>
        <p:nvSpPr>
          <p:cNvPr id="28676" name="Rectangle 18"/>
          <p:cNvSpPr>
            <a:spLocks noGrp="1" noChangeArrowheads="1"/>
          </p:cNvSpPr>
          <p:nvPr>
            <p:ph type="body" sz="half" idx="4294967295"/>
          </p:nvPr>
        </p:nvSpPr>
        <p:spPr>
          <a:xfrm>
            <a:off x="6148389" y="2201865"/>
            <a:ext cx="3848100" cy="896937"/>
          </a:xfrm>
        </p:spPr>
        <p:txBody>
          <a:bodyPr rtlCol="0">
            <a:normAutofit lnSpcReduction="10000"/>
          </a:bodyPr>
          <a:lstStyle/>
          <a:p>
            <a:pPr>
              <a:lnSpc>
                <a:spcPct val="90000"/>
              </a:lnSpc>
              <a:spcBef>
                <a:spcPct val="0"/>
              </a:spcBef>
              <a:buNone/>
              <a:tabLst>
                <a:tab pos="1066800" algn="l"/>
              </a:tabLst>
              <a:defRPr/>
            </a:pPr>
            <a:r>
              <a:rPr lang="en-US" sz="1600" dirty="0" err="1">
                <a:solidFill>
                  <a:srgbClr val="FF0000"/>
                </a:solidFill>
              </a:rPr>
              <a:t>lw</a:t>
            </a:r>
            <a:r>
              <a:rPr lang="en-US" sz="1600" dirty="0">
                <a:solidFill>
                  <a:srgbClr val="FF0000"/>
                </a:solidFill>
              </a:rPr>
              <a:t>	  $t0, 0($2)</a:t>
            </a:r>
          </a:p>
          <a:p>
            <a:pPr>
              <a:lnSpc>
                <a:spcPct val="90000"/>
              </a:lnSpc>
              <a:spcBef>
                <a:spcPct val="0"/>
              </a:spcBef>
              <a:buNone/>
              <a:tabLst>
                <a:tab pos="1066800" algn="l"/>
              </a:tabLst>
              <a:defRPr/>
            </a:pPr>
            <a:r>
              <a:rPr lang="en-US" sz="1600" dirty="0" err="1">
                <a:solidFill>
                  <a:srgbClr val="FF0000"/>
                </a:solidFill>
              </a:rPr>
              <a:t>lw</a:t>
            </a:r>
            <a:r>
              <a:rPr lang="en-US" sz="1600" dirty="0">
                <a:solidFill>
                  <a:srgbClr val="FF0000"/>
                </a:solidFill>
              </a:rPr>
              <a:t>	  $t1, 4($2)</a:t>
            </a:r>
          </a:p>
          <a:p>
            <a:pPr>
              <a:lnSpc>
                <a:spcPct val="90000"/>
              </a:lnSpc>
              <a:spcBef>
                <a:spcPct val="0"/>
              </a:spcBef>
              <a:buNone/>
              <a:tabLst>
                <a:tab pos="1066800" algn="l"/>
              </a:tabLst>
              <a:defRPr/>
            </a:pPr>
            <a:r>
              <a:rPr lang="en-US" sz="1600" dirty="0" err="1">
                <a:solidFill>
                  <a:srgbClr val="FF0000"/>
                </a:solidFill>
              </a:rPr>
              <a:t>sw</a:t>
            </a:r>
            <a:r>
              <a:rPr lang="en-US" sz="1600" dirty="0">
                <a:solidFill>
                  <a:srgbClr val="FF0000"/>
                </a:solidFill>
              </a:rPr>
              <a:t>	  $t1, 0($2)</a:t>
            </a:r>
          </a:p>
          <a:p>
            <a:pPr>
              <a:spcBef>
                <a:spcPct val="0"/>
              </a:spcBef>
              <a:buNone/>
              <a:tabLst>
                <a:tab pos="1066800" algn="l"/>
              </a:tabLst>
              <a:defRPr/>
            </a:pPr>
            <a:r>
              <a:rPr lang="en-US" sz="1600" dirty="0" err="1">
                <a:solidFill>
                  <a:srgbClr val="FF0000"/>
                </a:solidFill>
              </a:rPr>
              <a:t>sw</a:t>
            </a:r>
            <a:r>
              <a:rPr lang="en-US" sz="1600" dirty="0">
                <a:solidFill>
                  <a:srgbClr val="FF0000"/>
                </a:solidFill>
              </a:rPr>
              <a:t>	  $t0, 4($2)</a:t>
            </a:r>
          </a:p>
        </p:txBody>
      </p:sp>
      <p:graphicFrame>
        <p:nvGraphicFramePr>
          <p:cNvPr id="21506" name="Object 2"/>
          <p:cNvGraphicFramePr>
            <a:graphicFrameLocks noGrp="1" noChangeAspect="1"/>
          </p:cNvGraphicFramePr>
          <p:nvPr>
            <p:ph sz="quarter" idx="4294967295"/>
          </p:nvPr>
        </p:nvGraphicFramePr>
        <p:xfrm>
          <a:off x="6148388" y="5549900"/>
          <a:ext cx="1828800" cy="1257300"/>
        </p:xfrm>
        <a:graphic>
          <a:graphicData uri="http://schemas.openxmlformats.org/presentationml/2006/ole">
            <mc:AlternateContent xmlns:mc="http://schemas.openxmlformats.org/markup-compatibility/2006">
              <mc:Choice xmlns:v="urn:schemas-microsoft-com:vml" Requires="v">
                <p:oleObj spid="_x0000_s155690"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388" y="5549900"/>
                        <a:ext cx="1828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2381251" y="1435101"/>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2381251" y="2381252"/>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dirty="0">
                <a:solidFill>
                  <a:srgbClr val="FF0000"/>
                </a:solidFill>
                <a:latin typeface="Calibri" charset="0"/>
              </a:rPr>
              <a:t>Assembly  Language Program (e.g., </a:t>
            </a:r>
            <a:r>
              <a:rPr lang="en-US" b="1" dirty="0" smtClean="0">
                <a:solidFill>
                  <a:srgbClr val="FF0000"/>
                </a:solidFill>
                <a:latin typeface="Calibri" charset="0"/>
              </a:rPr>
              <a:t>RISC-V)</a:t>
            </a:r>
            <a:endParaRPr lang="en-US" b="1" dirty="0">
              <a:solidFill>
                <a:srgbClr val="FF0000"/>
              </a:solidFill>
              <a:latin typeface="Calibri" charset="0"/>
            </a:endParaRPr>
          </a:p>
        </p:txBody>
      </p:sp>
      <p:sp>
        <p:nvSpPr>
          <p:cNvPr id="21511" name="Rectangle 9"/>
          <p:cNvSpPr>
            <a:spLocks noChangeArrowheads="1"/>
          </p:cNvSpPr>
          <p:nvPr/>
        </p:nvSpPr>
        <p:spPr bwMode="auto">
          <a:xfrm>
            <a:off x="2432051" y="3295651"/>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dirty="0">
                <a:latin typeface="Calibri" charset="0"/>
              </a:rPr>
              <a:t>Machine  Language Program </a:t>
            </a:r>
            <a:r>
              <a:rPr lang="en-US" b="1" dirty="0" smtClean="0">
                <a:latin typeface="Calibri" charset="0"/>
              </a:rPr>
              <a:t>(RISC-V)</a:t>
            </a:r>
            <a:endParaRPr lang="en-US" b="1" dirty="0">
              <a:latin typeface="Calibri" charset="0"/>
            </a:endParaRPr>
          </a:p>
        </p:txBody>
      </p:sp>
      <p:sp>
        <p:nvSpPr>
          <p:cNvPr id="21512" name="Rectangle 10"/>
          <p:cNvSpPr>
            <a:spLocks noChangeArrowheads="1"/>
          </p:cNvSpPr>
          <p:nvPr/>
        </p:nvSpPr>
        <p:spPr bwMode="auto">
          <a:xfrm>
            <a:off x="1828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3581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3721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3746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3632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1905000" y="4057652"/>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6148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6148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6148391" y="3125789"/>
            <a:ext cx="4478789" cy="951543"/>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2368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3609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2133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3810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1905000" y="5368927"/>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6148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7532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7883854" y="2184402"/>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BFA79196-00A3-5547-A426-C08E8226931A}" type="datetime1">
              <a:rPr lang="en-US" smtClean="0"/>
              <a:pPr>
                <a:defRPr/>
              </a:pPr>
              <a:t>9/20/17</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18</a:t>
            </a:fld>
            <a:endParaRPr lang="en-US"/>
          </a:p>
        </p:txBody>
      </p:sp>
      <p:sp>
        <p:nvSpPr>
          <p:cNvPr id="28" name="Footer Placeholder 27"/>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29" name="Rectangle 28"/>
          <p:cNvSpPr/>
          <p:nvPr/>
        </p:nvSpPr>
        <p:spPr>
          <a:xfrm>
            <a:off x="1727201"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15565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t>Gates and Truth Tables for Circuits</a:t>
            </a:r>
          </a:p>
          <a:p>
            <a:pPr eaLnBrk="1" hangingPunct="1"/>
            <a:r>
              <a:rPr lang="en-US" dirty="0" smtClean="0"/>
              <a:t>Boolean Algebra</a:t>
            </a:r>
          </a:p>
          <a:p>
            <a:pPr eaLnBrk="1" hangingPunct="1"/>
            <a:r>
              <a:rPr lang="en-US" dirty="0" err="1" smtClean="0"/>
              <a:t>Logisim</a:t>
            </a:r>
            <a:endParaRPr lang="en-US" dirty="0" smtClean="0"/>
          </a:p>
          <a:p>
            <a:pPr eaLnBrk="1" hangingPunct="1"/>
            <a:r>
              <a:rPr lang="en-US" dirty="0" smtClean="0"/>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19</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898071" y="274638"/>
            <a:ext cx="10238015" cy="868362"/>
          </a:xfrm>
        </p:spPr>
        <p:txBody>
          <a:bodyPr>
            <a:normAutofit/>
          </a:bodyPr>
          <a:lstStyle/>
          <a:p>
            <a:r>
              <a:rPr lang="en-US" dirty="0" smtClean="0"/>
              <a:t>From </a:t>
            </a:r>
            <a:r>
              <a:rPr lang="en-US" smtClean="0"/>
              <a:t>Last Time: Where </a:t>
            </a:r>
            <a:r>
              <a:rPr lang="en-US" dirty="0" smtClean="0"/>
              <a:t>Are We Now?</a:t>
            </a:r>
            <a:endParaRPr lang="en-US" dirty="0"/>
          </a:p>
        </p:txBody>
      </p:sp>
      <p:graphicFrame>
        <p:nvGraphicFramePr>
          <p:cNvPr id="26" name="Diagram 25"/>
          <p:cNvGraphicFramePr/>
          <p:nvPr>
            <p:extLst>
              <p:ext uri="{D42A27DB-BD31-4B8C-83A1-F6EECF244321}">
                <p14:modId xmlns:p14="http://schemas.microsoft.com/office/powerpoint/2010/main" val="1253793966"/>
              </p:ext>
            </p:extLst>
          </p:nvPr>
        </p:nvGraphicFramePr>
        <p:xfrm>
          <a:off x="6677455" y="228600"/>
          <a:ext cx="4114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extLst>
              <p:ext uri="{D42A27DB-BD31-4B8C-83A1-F6EECF244321}">
                <p14:modId xmlns:p14="http://schemas.microsoft.com/office/powerpoint/2010/main" val="1405642198"/>
              </p:ext>
            </p:extLst>
          </p:nvPr>
        </p:nvGraphicFramePr>
        <p:xfrm>
          <a:off x="10639855" y="3810000"/>
          <a:ext cx="15240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8"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2</a:t>
            </a:fld>
            <a:endParaRPr lang="en-US" dirty="0">
              <a:latin typeface="+mn-lt"/>
            </a:endParaRPr>
          </a:p>
        </p:txBody>
      </p:sp>
      <p:sp>
        <p:nvSpPr>
          <p:cNvPr id="2" name="TextBox 1"/>
          <p:cNvSpPr txBox="1"/>
          <p:nvPr/>
        </p:nvSpPr>
        <p:spPr>
          <a:xfrm>
            <a:off x="345640" y="1747156"/>
            <a:ext cx="6160533" cy="2431435"/>
          </a:xfrm>
          <a:prstGeom prst="rect">
            <a:avLst/>
          </a:prstGeom>
          <a:noFill/>
        </p:spPr>
        <p:txBody>
          <a:bodyPr wrap="none" rtlCol="0">
            <a:spAutoFit/>
          </a:bodyPr>
          <a:lstStyle/>
          <a:p>
            <a:r>
              <a:rPr lang="en-US" sz="2800" i="1" dirty="0" smtClean="0">
                <a:solidFill>
                  <a:srgbClr val="FF0000"/>
                </a:solidFill>
              </a:rPr>
              <a:t>Translation</a:t>
            </a:r>
            <a:r>
              <a:rPr lang="en-US" sz="2800" dirty="0" smtClean="0">
                <a:solidFill>
                  <a:srgbClr val="FF0000"/>
                </a:solidFill>
              </a:rPr>
              <a:t>: Compilation to Assembly</a:t>
            </a:r>
          </a:p>
          <a:p>
            <a:pPr marL="514350" indent="-514350">
              <a:buAutoNum type="arabicPeriod"/>
            </a:pPr>
            <a:r>
              <a:rPr lang="en-US" sz="2800" dirty="0" smtClean="0">
                <a:solidFill>
                  <a:srgbClr val="FF0000"/>
                </a:solidFill>
              </a:rPr>
              <a:t>Replace pseudo with real instructions</a:t>
            </a:r>
          </a:p>
          <a:p>
            <a:pPr marL="514350" indent="-514350">
              <a:buAutoNum type="arabicPeriod"/>
            </a:pPr>
            <a:r>
              <a:rPr lang="en-US" sz="2800" dirty="0" smtClean="0">
                <a:solidFill>
                  <a:srgbClr val="FF0000"/>
                </a:solidFill>
              </a:rPr>
              <a:t>Resolve local jumps, branches</a:t>
            </a:r>
          </a:p>
          <a:p>
            <a:pPr marL="514350" indent="-514350">
              <a:buAutoNum type="arabicPeriod"/>
            </a:pPr>
            <a:r>
              <a:rPr lang="en-US" sz="2800" dirty="0" smtClean="0">
                <a:solidFill>
                  <a:srgbClr val="FF0000"/>
                </a:solidFill>
              </a:rPr>
              <a:t>Create Symbol, Relocation Tables</a:t>
            </a:r>
          </a:p>
          <a:p>
            <a:pPr lvl="1"/>
            <a:r>
              <a:rPr lang="en-US" sz="2000" dirty="0" smtClean="0">
                <a:solidFill>
                  <a:srgbClr val="FF0000"/>
                </a:solidFill>
              </a:rPr>
              <a:t>Symbol Table: Labels defined or referenced</a:t>
            </a:r>
          </a:p>
          <a:p>
            <a:pPr lvl="1"/>
            <a:r>
              <a:rPr lang="en-US" sz="2000" dirty="0" smtClean="0">
                <a:solidFill>
                  <a:srgbClr val="FF0000"/>
                </a:solidFill>
              </a:rPr>
              <a:t>Relocation Table: Address locations to be adjusted</a:t>
            </a:r>
            <a:endParaRPr lang="en-US" sz="2000" dirty="0">
              <a:solidFill>
                <a:srgbClr val="FF0000"/>
              </a:solidFill>
            </a:endParaRPr>
          </a:p>
        </p:txBody>
      </p:sp>
      <p:pic>
        <p:nvPicPr>
          <p:cNvPr id="3" name="Picture 2"/>
          <p:cNvPicPr>
            <a:picLocks noChangeAspect="1"/>
          </p:cNvPicPr>
          <p:nvPr/>
        </p:nvPicPr>
        <p:blipFill>
          <a:blip r:embed="rId12"/>
          <a:stretch>
            <a:fillRect/>
          </a:stretch>
        </p:blipFill>
        <p:spPr>
          <a:xfrm>
            <a:off x="6407727" y="1139707"/>
            <a:ext cx="5756127" cy="5341109"/>
          </a:xfrm>
          <a:prstGeom prst="rect">
            <a:avLst/>
          </a:prstGeom>
        </p:spPr>
      </p:pic>
    </p:spTree>
    <p:extLst>
      <p:ext uri="{BB962C8B-B14F-4D97-AF65-F5344CB8AC3E}">
        <p14:creationId xmlns:p14="http://schemas.microsoft.com/office/powerpoint/2010/main" val="11657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err="1" smtClean="0">
                <a:solidFill>
                  <a:schemeClr val="bg1">
                    <a:lumMod val="75000"/>
                  </a:schemeClr>
                </a:solidFill>
              </a:rPr>
              <a:t>Logisim</a:t>
            </a:r>
            <a:endParaRPr lang="en-US" dirty="0" smtClean="0">
              <a:solidFill>
                <a:schemeClr val="bg1">
                  <a:lumMod val="75000"/>
                </a:schemeClr>
              </a:solidFill>
            </a:endParaRP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20</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extLst>
      <p:ext uri="{BB962C8B-B14F-4D97-AF65-F5344CB8AC3E}">
        <p14:creationId xmlns:p14="http://schemas.microsoft.com/office/powerpoint/2010/main" val="3029917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609600" y="1600200"/>
            <a:ext cx="10835147" cy="4851400"/>
          </a:xfrm>
        </p:spPr>
        <p:txBody>
          <a:bodyPr rtlCol="0">
            <a:normAutofit lnSpcReduction="10000"/>
          </a:bodyPr>
          <a:lstStyle/>
          <a:p>
            <a:pPr>
              <a:defRPr/>
            </a:pPr>
            <a:r>
              <a:rPr lang="en-US" sz="2800" dirty="0"/>
              <a:t>Next several weeks: how a modern processor is built, starting with basic elements as building blocks</a:t>
            </a:r>
          </a:p>
          <a:p>
            <a:pPr>
              <a:defRPr/>
            </a:pPr>
            <a:r>
              <a:rPr lang="en-US" sz="2800" dirty="0"/>
              <a:t>Why study hardware design?</a:t>
            </a:r>
          </a:p>
          <a:p>
            <a:pPr lvl="1">
              <a:defRPr/>
            </a:pPr>
            <a:r>
              <a:rPr lang="en-US" sz="2400" dirty="0"/>
              <a:t>Understand capabilities and limitations of hw in general and processors in particular</a:t>
            </a:r>
          </a:p>
          <a:p>
            <a:pPr lvl="1">
              <a:defRPr/>
            </a:pPr>
            <a:r>
              <a:rPr lang="en-US" sz="2400" dirty="0"/>
              <a:t>What processors can do fast and what they can’t do fast </a:t>
            </a:r>
            <a:br>
              <a:rPr lang="en-US" sz="2400" dirty="0"/>
            </a:br>
            <a:r>
              <a:rPr lang="en-US" sz="2400" dirty="0"/>
              <a:t>(avoid slow things if you want your code to run fast!)</a:t>
            </a:r>
          </a:p>
          <a:p>
            <a:pPr lvl="1">
              <a:defRPr/>
            </a:pPr>
            <a:r>
              <a:rPr lang="en-US" sz="2400" dirty="0"/>
              <a:t>Background for more in depth hw courses (CS 152)</a:t>
            </a:r>
          </a:p>
          <a:p>
            <a:pPr lvl="1">
              <a:defRPr/>
            </a:pPr>
            <a:r>
              <a:rPr lang="en-US" sz="2400" dirty="0"/>
              <a:t>Hard to know what will need for next 30 years</a:t>
            </a:r>
          </a:p>
          <a:p>
            <a:pPr lvl="1">
              <a:defRPr/>
            </a:pPr>
            <a:r>
              <a:rPr lang="en-US" sz="2400" dirty="0"/>
              <a:t>There is just so much you can do with standard processors: you may need to design own custom hw for extra performance</a:t>
            </a:r>
          </a:p>
          <a:p>
            <a:pPr lvl="2">
              <a:buFont typeface="Arial"/>
              <a:buChar char="–"/>
              <a:defRPr/>
            </a:pPr>
            <a:r>
              <a:rPr lang="en-US" sz="2000" dirty="0"/>
              <a:t>Even some commercial processors today have customizable hardware!</a:t>
            </a:r>
          </a:p>
          <a:p>
            <a:pP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fld id="{69B8D57C-7F29-1348-A6CB-348D20570995}" type="datetime1">
              <a:rPr lang="en-US" smtClean="0"/>
              <a:pPr>
                <a:defRPr/>
              </a:pPr>
              <a:t>9/20/17</a:t>
            </a:fld>
            <a:endParaRPr lang="en-US"/>
          </a:p>
        </p:txBody>
      </p:sp>
      <p:sp>
        <p:nvSpPr>
          <p:cNvPr id="5"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Synchronous Digital Systems</a:t>
            </a:r>
          </a:p>
        </p:txBody>
      </p:sp>
      <p:sp>
        <p:nvSpPr>
          <p:cNvPr id="4" name="Date Placeholder 3"/>
          <p:cNvSpPr>
            <a:spLocks noGrp="1"/>
          </p:cNvSpPr>
          <p:nvPr>
            <p:ph type="dt" sz="quarter" idx="10"/>
          </p:nvPr>
        </p:nvSpPr>
        <p:spPr/>
        <p:txBody>
          <a:bodyPr/>
          <a:lstStyle/>
          <a:p>
            <a:pPr>
              <a:defRPr/>
            </a:pPr>
            <a:fld id="{2624B524-0EEC-464B-A310-BB7A4A94EE43}" type="datetime1">
              <a:rPr lang="en-US" smtClean="0"/>
              <a:pPr>
                <a:defRPr/>
              </a:pPr>
              <a:t>9/20/17</a:t>
            </a:fld>
            <a:endParaRPr lang="en-US"/>
          </a:p>
        </p:txBody>
      </p:sp>
      <p:sp>
        <p:nvSpPr>
          <p:cNvPr id="5"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22</a:t>
            </a:fld>
            <a:endParaRPr lang="en-US"/>
          </a:p>
        </p:txBody>
      </p:sp>
      <p:sp>
        <p:nvSpPr>
          <p:cNvPr id="23558" name="Rectangle 3"/>
          <p:cNvSpPr txBox="1">
            <a:spLocks noChangeArrowheads="1"/>
          </p:cNvSpPr>
          <p:nvPr/>
        </p:nvSpPr>
        <p:spPr bwMode="auto">
          <a:xfrm>
            <a:off x="1091380" y="2192339"/>
            <a:ext cx="10491019" cy="4275529"/>
          </a:xfrm>
          <a:prstGeom prst="rect">
            <a:avLst/>
          </a:prstGeom>
          <a:noFill/>
          <a:ln w="12700">
            <a:noFill/>
            <a:miter lim="800000"/>
            <a:headEnd/>
            <a:tailEnd/>
          </a:ln>
        </p:spPr>
        <p:txBody>
          <a:bodyPr wrap="square" lIns="63500" tIns="25400" rIns="63500" bIns="25400">
            <a:prstTxWarp prst="textNoShape">
              <a:avLst/>
            </a:prstTxWarp>
            <a:spAutoFit/>
          </a:bodyPr>
          <a:lstStyle/>
          <a:p>
            <a:pPr marL="203200" indent="-203200" defTabSz="914400" eaLnBrk="0" hangingPunct="0">
              <a:lnSpc>
                <a:spcPct val="75000"/>
              </a:lnSpc>
              <a:spcBef>
                <a:spcPct val="65000"/>
              </a:spcBef>
              <a:buSzPct val="100000"/>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Represent all values by two discrete values</a:t>
            </a:r>
          </a:p>
          <a:p>
            <a:pPr marL="685800" lvl="1" indent="-190500" defTabSz="914400" eaLnBrk="0" hangingPunct="0">
              <a:lnSpc>
                <a:spcPct val="85000"/>
              </a:lnSpc>
              <a:spcBef>
                <a:spcPct val="40000"/>
              </a:spcBef>
              <a:buSzPct val="100000"/>
              <a:buFontTx/>
              <a:buChar char="•"/>
            </a:pPr>
            <a:r>
              <a:rPr lang="en-US" sz="2800" dirty="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en-US" sz="2800" dirty="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a:latin typeface="Calibri" charset="0"/>
              </a:rPr>
              <a:t> High /low voltage for true / false, 1 / 0</a:t>
            </a:r>
          </a:p>
        </p:txBody>
      </p:sp>
      <p:sp>
        <p:nvSpPr>
          <p:cNvPr id="23559" name="Text Box 4"/>
          <p:cNvSpPr txBox="1">
            <a:spLocks noChangeArrowheads="1"/>
          </p:cNvSpPr>
          <p:nvPr/>
        </p:nvSpPr>
        <p:spPr bwMode="auto">
          <a:xfrm>
            <a:off x="2346326" y="1268413"/>
            <a:ext cx="7635875" cy="830262"/>
          </a:xfrm>
          <a:prstGeom prst="rect">
            <a:avLst/>
          </a:prstGeom>
          <a:noFill/>
          <a:ln w="12700">
            <a:noFill/>
            <a:miter lim="800000"/>
            <a:headEnd/>
            <a:tailEnd/>
          </a:ln>
        </p:spPr>
        <p:txBody>
          <a:bodyPr>
            <a:prstTxWarp prst="textNoShape">
              <a:avLst/>
            </a:prstTxWarp>
            <a:spAutoFit/>
          </a:bodyPr>
          <a:lstStyle/>
          <a:p>
            <a:pPr algn="ctr"/>
            <a:r>
              <a:rPr lang="en-US" sz="2400" i="1" dirty="0">
                <a:latin typeface="Calibri" charset="0"/>
              </a:rPr>
              <a:t>Hardware of a processor, such as the </a:t>
            </a:r>
            <a:r>
              <a:rPr lang="en-US" sz="2400" i="1" dirty="0" smtClean="0">
                <a:latin typeface="Calibri" charset="0"/>
              </a:rPr>
              <a:t>RISC-V, </a:t>
            </a:r>
            <a:r>
              <a:rPr lang="en-US" sz="2400" i="1" dirty="0">
                <a:latin typeface="Calibri" charset="0"/>
              </a:rPr>
              <a:t>is an example of a Synchronous Digital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26628" name="Rectangle 33"/>
          <p:cNvSpPr>
            <a:spLocks noChangeArrowheads="1"/>
          </p:cNvSpPr>
          <p:nvPr/>
        </p:nvSpPr>
        <p:spPr bwMode="auto">
          <a:xfrm>
            <a:off x="3716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5316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3581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1981200" y="1600201"/>
            <a:ext cx="8229600" cy="939800"/>
          </a:xfrm>
        </p:spPr>
        <p:txBody>
          <a:bodyPr>
            <a:normAutofit lnSpcReduction="10000"/>
          </a:bodyPr>
          <a:lstStyle/>
          <a:p>
            <a:pPr eaLnBrk="1" hangingPunct="1"/>
            <a:r>
              <a:rPr lang="en-US" sz="2800" dirty="0"/>
              <a:t>Implementing a simple circuit (arrow shows action if wire changes to “1” or is </a:t>
            </a:r>
            <a:r>
              <a:rPr lang="en-US" sz="2800" i="1" dirty="0">
                <a:solidFill>
                  <a:srgbClr val="0000FF"/>
                </a:solidFill>
              </a:rPr>
              <a:t>asserted</a:t>
            </a:r>
            <a:r>
              <a:rPr lang="en-US" sz="2800" dirty="0"/>
              <a:t>):</a:t>
            </a:r>
          </a:p>
        </p:txBody>
      </p:sp>
      <p:sp>
        <p:nvSpPr>
          <p:cNvPr id="26634" name="Rectangle 74"/>
          <p:cNvSpPr>
            <a:spLocks noChangeArrowheads="1"/>
          </p:cNvSpPr>
          <p:nvPr/>
        </p:nvSpPr>
        <p:spPr bwMode="auto">
          <a:xfrm>
            <a:off x="5459414" y="5829301"/>
            <a:ext cx="860425" cy="422275"/>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a:t>
            </a:r>
          </a:p>
        </p:txBody>
      </p:sp>
      <p:sp>
        <p:nvSpPr>
          <p:cNvPr id="26635" name="Line 76"/>
          <p:cNvSpPr>
            <a:spLocks noChangeShapeType="1"/>
          </p:cNvSpPr>
          <p:nvPr/>
        </p:nvSpPr>
        <p:spPr bwMode="auto">
          <a:xfrm>
            <a:off x="3810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5410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4419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2743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2743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2743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4648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3276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4038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3716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5" name="Line 99"/>
          <p:cNvSpPr>
            <a:spLocks noChangeShapeType="1"/>
          </p:cNvSpPr>
          <p:nvPr/>
        </p:nvSpPr>
        <p:spPr bwMode="auto">
          <a:xfrm>
            <a:off x="3581400" y="4435475"/>
            <a:ext cx="0" cy="38100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6646" name="Line 100"/>
          <p:cNvSpPr>
            <a:spLocks noChangeShapeType="1"/>
          </p:cNvSpPr>
          <p:nvPr/>
        </p:nvSpPr>
        <p:spPr bwMode="auto">
          <a:xfrm>
            <a:off x="3810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5410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4419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2743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2743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2743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4648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3276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4038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5334001"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5" name="Date Placeholder 74"/>
          <p:cNvSpPr>
            <a:spLocks noGrp="1"/>
          </p:cNvSpPr>
          <p:nvPr>
            <p:ph type="dt" sz="quarter" idx="10"/>
          </p:nvPr>
        </p:nvSpPr>
        <p:spPr/>
        <p:txBody>
          <a:bodyPr/>
          <a:lstStyle/>
          <a:p>
            <a:pPr>
              <a:defRPr/>
            </a:pPr>
            <a:fld id="{DAA3B754-15D7-8C44-9A6B-FF0F8D66BD20}" type="datetime1">
              <a:rPr lang="en-US" smtClean="0"/>
              <a:pPr>
                <a:defRPr/>
              </a:pPr>
              <a:t>9/20/17</a:t>
            </a:fld>
            <a:endParaRPr lang="en-US"/>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23</a:t>
            </a:fld>
            <a:endParaRPr lang="en-US"/>
          </a:p>
        </p:txBody>
      </p:sp>
      <p:grpSp>
        <p:nvGrpSpPr>
          <p:cNvPr id="79" name="Group 78"/>
          <p:cNvGrpSpPr/>
          <p:nvPr/>
        </p:nvGrpSpPr>
        <p:grpSpPr>
          <a:xfrm>
            <a:off x="4064002"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Close </a:t>
              </a:r>
              <a:r>
                <a:rPr lang="en-US" sz="2400" dirty="0">
                  <a:solidFill>
                    <a:srgbClr val="000000"/>
                  </a:solidFill>
                </a:rPr>
                <a:t>switch (if A is “1” or asserted)</a:t>
              </a:r>
              <a:br>
                <a:rPr lang="en-US" sz="2400" dirty="0">
                  <a:solidFill>
                    <a:srgbClr val="000000"/>
                  </a:solidFill>
                </a:rPr>
              </a:br>
              <a:r>
                <a:rPr lang="en-US" sz="2400" dirty="0">
                  <a:solidFill>
                    <a:srgbClr val="000000"/>
                  </a:solidFill>
                </a:rPr>
                <a:t>and turn on light bulb (Z)</a:t>
              </a:r>
              <a:br>
                <a:rPr lang="en-US" sz="2400" dirty="0">
                  <a:solidFill>
                    <a:srgbClr val="000000"/>
                  </a:solidFill>
                </a:rPr>
              </a:br>
              <a:endParaRPr lang="en-US" sz="2400" dirty="0">
                <a:solidFill>
                  <a:srgbClr val="000000"/>
                </a:solidFill>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064002" y="3285068"/>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Open </a:t>
              </a:r>
              <a:r>
                <a:rPr lang="en-US" sz="2400" dirty="0">
                  <a:solidFill>
                    <a:srgbClr val="000000"/>
                  </a:solidFill>
                </a:rPr>
                <a:t>switch (if A is “0” or </a:t>
              </a:r>
              <a:br>
                <a:rPr lang="en-US" sz="2400" dirty="0">
                  <a:solidFill>
                    <a:srgbClr val="000000"/>
                  </a:solidFill>
                </a:rPr>
              </a:br>
              <a:r>
                <a:rPr lang="en-US" sz="2400" dirty="0" err="1">
                  <a:solidFill>
                    <a:srgbClr val="000000"/>
                  </a:solidFill>
                </a:rPr>
                <a:t>unasserted</a:t>
              </a:r>
              <a:r>
                <a:rPr lang="en-US" sz="2400" dirty="0">
                  <a:solidFill>
                    <a:srgbClr val="000000"/>
                  </a:solidFill>
                </a:rPr>
                <a:t>) and turn off light </a:t>
              </a:r>
              <a:br>
                <a:rPr lang="en-US" sz="2400" dirty="0">
                  <a:solidFill>
                    <a:srgbClr val="000000"/>
                  </a:solidFill>
                </a:rPr>
              </a:br>
              <a:r>
                <a:rPr lang="en-US" sz="2400" dirty="0">
                  <a:solidFill>
                    <a:srgbClr val="000000"/>
                  </a:solidFill>
                </a:rPr>
                <a:t>bulb (Z)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28675" name="Rectangle 9"/>
          <p:cNvSpPr>
            <a:spLocks noChangeArrowheads="1"/>
          </p:cNvSpPr>
          <p:nvPr/>
        </p:nvSpPr>
        <p:spPr bwMode="auto">
          <a:xfrm>
            <a:off x="3810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AND</a:t>
            </a:r>
          </a:p>
        </p:txBody>
      </p:sp>
      <p:sp>
        <p:nvSpPr>
          <p:cNvPr id="28676" name="Rectangle 10"/>
          <p:cNvSpPr>
            <a:spLocks noChangeArrowheads="1"/>
          </p:cNvSpPr>
          <p:nvPr/>
        </p:nvSpPr>
        <p:spPr bwMode="auto">
          <a:xfrm>
            <a:off x="3860800" y="4567239"/>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OR</a:t>
            </a:r>
          </a:p>
        </p:txBody>
      </p:sp>
      <p:grpSp>
        <p:nvGrpSpPr>
          <p:cNvPr id="2" name="Group 16"/>
          <p:cNvGrpSpPr>
            <a:grpSpLocks/>
          </p:cNvGrpSpPr>
          <p:nvPr/>
        </p:nvGrpSpPr>
        <p:grpSpPr bwMode="auto">
          <a:xfrm>
            <a:off x="4529138" y="3006726"/>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28678" name="Line 17"/>
          <p:cNvSpPr>
            <a:spLocks noChangeShapeType="1"/>
          </p:cNvSpPr>
          <p:nvPr/>
        </p:nvSpPr>
        <p:spPr bwMode="auto">
          <a:xfrm>
            <a:off x="4654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79" name="Line 18"/>
          <p:cNvSpPr>
            <a:spLocks noChangeShapeType="1"/>
          </p:cNvSpPr>
          <p:nvPr/>
        </p:nvSpPr>
        <p:spPr bwMode="auto">
          <a:xfrm>
            <a:off x="5213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0" name="Line 19"/>
          <p:cNvSpPr>
            <a:spLocks noChangeShapeType="1"/>
          </p:cNvSpPr>
          <p:nvPr/>
        </p:nvSpPr>
        <p:spPr bwMode="auto">
          <a:xfrm>
            <a:off x="5219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1" name="Line 20"/>
          <p:cNvSpPr>
            <a:spLocks noChangeShapeType="1"/>
          </p:cNvSpPr>
          <p:nvPr/>
        </p:nvSpPr>
        <p:spPr bwMode="auto">
          <a:xfrm>
            <a:off x="5443539"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2" name="Line 21"/>
          <p:cNvSpPr>
            <a:spLocks noChangeShapeType="1"/>
          </p:cNvSpPr>
          <p:nvPr/>
        </p:nvSpPr>
        <p:spPr bwMode="auto">
          <a:xfrm>
            <a:off x="5781676"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3" name="Line 22"/>
          <p:cNvSpPr>
            <a:spLocks noChangeShapeType="1"/>
          </p:cNvSpPr>
          <p:nvPr/>
        </p:nvSpPr>
        <p:spPr bwMode="auto">
          <a:xfrm flipV="1">
            <a:off x="6002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4" name="Line 23"/>
          <p:cNvSpPr>
            <a:spLocks noChangeShapeType="1"/>
          </p:cNvSpPr>
          <p:nvPr/>
        </p:nvSpPr>
        <p:spPr bwMode="auto">
          <a:xfrm flipH="1">
            <a:off x="5768976"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5" name="Line 24"/>
          <p:cNvSpPr>
            <a:spLocks noChangeShapeType="1"/>
          </p:cNvSpPr>
          <p:nvPr/>
        </p:nvSpPr>
        <p:spPr bwMode="auto">
          <a:xfrm flipH="1" flipV="1">
            <a:off x="5430839" y="4611689"/>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6" name="Line 25"/>
          <p:cNvSpPr>
            <a:spLocks noChangeShapeType="1"/>
          </p:cNvSpPr>
          <p:nvPr/>
        </p:nvSpPr>
        <p:spPr bwMode="auto">
          <a:xfrm flipH="1">
            <a:off x="5207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7" name="Line 26"/>
          <p:cNvSpPr>
            <a:spLocks noChangeShapeType="1"/>
          </p:cNvSpPr>
          <p:nvPr/>
        </p:nvSpPr>
        <p:spPr bwMode="auto">
          <a:xfrm>
            <a:off x="6008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8" name="Line 27"/>
          <p:cNvSpPr>
            <a:spLocks noChangeShapeType="1"/>
          </p:cNvSpPr>
          <p:nvPr/>
        </p:nvSpPr>
        <p:spPr bwMode="auto">
          <a:xfrm>
            <a:off x="5124450" y="2743201"/>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89" name="Line 28"/>
          <p:cNvSpPr>
            <a:spLocks noChangeShapeType="1"/>
          </p:cNvSpPr>
          <p:nvPr/>
        </p:nvSpPr>
        <p:spPr bwMode="auto">
          <a:xfrm>
            <a:off x="5913438" y="2743201"/>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0" name="Line 29"/>
          <p:cNvSpPr>
            <a:spLocks noChangeShapeType="1"/>
          </p:cNvSpPr>
          <p:nvPr/>
        </p:nvSpPr>
        <p:spPr bwMode="auto">
          <a:xfrm>
            <a:off x="5588000" y="4360864"/>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1" name="Line 30"/>
          <p:cNvSpPr>
            <a:spLocks noChangeShapeType="1"/>
          </p:cNvSpPr>
          <p:nvPr/>
        </p:nvSpPr>
        <p:spPr bwMode="auto">
          <a:xfrm>
            <a:off x="5588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8692" name="Oval 31"/>
          <p:cNvSpPr>
            <a:spLocks noChangeArrowheads="1"/>
          </p:cNvSpPr>
          <p:nvPr/>
        </p:nvSpPr>
        <p:spPr bwMode="auto">
          <a:xfrm>
            <a:off x="4930776"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3" name="Oval 32"/>
          <p:cNvSpPr>
            <a:spLocks noChangeArrowheads="1"/>
          </p:cNvSpPr>
          <p:nvPr/>
        </p:nvSpPr>
        <p:spPr bwMode="auto">
          <a:xfrm>
            <a:off x="5254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4" name="Oval 33"/>
          <p:cNvSpPr>
            <a:spLocks noChangeArrowheads="1"/>
          </p:cNvSpPr>
          <p:nvPr/>
        </p:nvSpPr>
        <p:spPr bwMode="auto">
          <a:xfrm>
            <a:off x="5718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5" name="Oval 34"/>
          <p:cNvSpPr>
            <a:spLocks noChangeArrowheads="1"/>
          </p:cNvSpPr>
          <p:nvPr/>
        </p:nvSpPr>
        <p:spPr bwMode="auto">
          <a:xfrm>
            <a:off x="6045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6" name="Oval 35"/>
          <p:cNvSpPr>
            <a:spLocks noChangeArrowheads="1"/>
          </p:cNvSpPr>
          <p:nvPr/>
        </p:nvSpPr>
        <p:spPr bwMode="auto">
          <a:xfrm>
            <a:off x="5394326" y="4800601"/>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7" name="Oval 36"/>
          <p:cNvSpPr>
            <a:spLocks noChangeArrowheads="1"/>
          </p:cNvSpPr>
          <p:nvPr/>
        </p:nvSpPr>
        <p:spPr bwMode="auto">
          <a:xfrm>
            <a:off x="5394326" y="5251451"/>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8" name="Oval 37"/>
          <p:cNvSpPr>
            <a:spLocks noChangeArrowheads="1"/>
          </p:cNvSpPr>
          <p:nvPr/>
        </p:nvSpPr>
        <p:spPr bwMode="auto">
          <a:xfrm>
            <a:off x="5718175" y="5238751"/>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9" name="Oval 38"/>
          <p:cNvSpPr>
            <a:spLocks noChangeArrowheads="1"/>
          </p:cNvSpPr>
          <p:nvPr/>
        </p:nvSpPr>
        <p:spPr bwMode="auto">
          <a:xfrm>
            <a:off x="5718175" y="4800601"/>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700" name="Rectangle 39"/>
          <p:cNvSpPr>
            <a:spLocks noChangeArrowheads="1"/>
          </p:cNvSpPr>
          <p:nvPr/>
        </p:nvSpPr>
        <p:spPr bwMode="auto">
          <a:xfrm>
            <a:off x="7204076" y="2838451"/>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and</a:t>
            </a:r>
            <a:r>
              <a:rPr lang="en-US">
                <a:solidFill>
                  <a:srgbClr val="000000"/>
                </a:solidFill>
                <a:latin typeface="Tahoma" charset="0"/>
              </a:rPr>
              <a:t> B</a:t>
            </a:r>
          </a:p>
        </p:txBody>
      </p:sp>
      <p:sp>
        <p:nvSpPr>
          <p:cNvPr id="28701" name="Rectangle 40"/>
          <p:cNvSpPr>
            <a:spLocks noChangeArrowheads="1"/>
          </p:cNvSpPr>
          <p:nvPr/>
        </p:nvSpPr>
        <p:spPr bwMode="auto">
          <a:xfrm>
            <a:off x="7227888" y="4743451"/>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or</a:t>
            </a:r>
            <a:r>
              <a:rPr lang="en-US">
                <a:solidFill>
                  <a:srgbClr val="000000"/>
                </a:solidFill>
                <a:latin typeface="Tahoma" charset="0"/>
              </a:rPr>
              <a:t> B </a:t>
            </a:r>
          </a:p>
        </p:txBody>
      </p:sp>
      <p:sp>
        <p:nvSpPr>
          <p:cNvPr id="28702" name="Rectangle 41"/>
          <p:cNvSpPr>
            <a:spLocks noChangeArrowheads="1"/>
          </p:cNvSpPr>
          <p:nvPr/>
        </p:nvSpPr>
        <p:spPr bwMode="auto">
          <a:xfrm>
            <a:off x="5162551"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3" name="Rectangle 42"/>
          <p:cNvSpPr>
            <a:spLocks noChangeArrowheads="1"/>
          </p:cNvSpPr>
          <p:nvPr/>
        </p:nvSpPr>
        <p:spPr bwMode="auto">
          <a:xfrm>
            <a:off x="5951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4" name="Rectangle 43"/>
          <p:cNvSpPr>
            <a:spLocks noChangeArrowheads="1"/>
          </p:cNvSpPr>
          <p:nvPr/>
        </p:nvSpPr>
        <p:spPr bwMode="auto">
          <a:xfrm>
            <a:off x="5638801"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5" name="Rectangle 44"/>
          <p:cNvSpPr>
            <a:spLocks noChangeArrowheads="1"/>
          </p:cNvSpPr>
          <p:nvPr/>
        </p:nvSpPr>
        <p:spPr bwMode="auto">
          <a:xfrm>
            <a:off x="5311776"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2" name="Date Placeholder 41"/>
          <p:cNvSpPr>
            <a:spLocks noGrp="1"/>
          </p:cNvSpPr>
          <p:nvPr>
            <p:ph type="dt" sz="quarter" idx="10"/>
          </p:nvPr>
        </p:nvSpPr>
        <p:spPr/>
        <p:txBody>
          <a:bodyPr/>
          <a:lstStyle/>
          <a:p>
            <a:pPr>
              <a:defRPr/>
            </a:pPr>
            <a:fld id="{040A7BBB-2D16-6C4D-BEFD-F33A731B2124}" type="datetime1">
              <a:rPr lang="en-US" smtClean="0"/>
              <a:pPr>
                <a:defRPr/>
              </a:pPr>
              <a:t>9/20/17</a:t>
            </a:fld>
            <a:endParaRPr lang="en-US"/>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24</a:t>
            </a:fld>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8280951" y="3311236"/>
            <a:ext cx="3755397" cy="3546764"/>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made link between work and 19</a:t>
            </a:r>
            <a:r>
              <a:rPr lang="en-US" baseline="30000" dirty="0" smtClean="0"/>
              <a:t>th</a:t>
            </a:r>
            <a:r>
              <a:rPr lang="en-US" dirty="0" smtClean="0"/>
              <a:t> Century 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4" name="Date Placeholder 3"/>
          <p:cNvSpPr>
            <a:spLocks noGrp="1"/>
          </p:cNvSpPr>
          <p:nvPr>
            <p:ph type="dt" sz="half" idx="10"/>
          </p:nvPr>
        </p:nvSpPr>
        <p:spPr/>
        <p:txBody>
          <a:bodyPr/>
          <a:lstStyle/>
          <a:p>
            <a:fld id="{F3B5D063-DF25-914A-A76D-822EDB2DA20E}"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981199" y="6356350"/>
            <a:ext cx="6383868" cy="501650"/>
          </a:xfrm>
        </p:spPr>
        <p:txBody>
          <a:bodyPr/>
          <a:lstStyle/>
          <a:p>
            <a:r>
              <a:rPr lang="en-US" dirty="0" smtClean="0"/>
              <a:t>Fall </a:t>
            </a:r>
            <a:r>
              <a:rPr lang="is-IS" dirty="0" smtClean="0"/>
              <a:t>2017</a:t>
            </a:r>
            <a:r>
              <a:rPr lang="en-US" dirty="0" smtClean="0"/>
              <a:t> -- Lecture #9</a:t>
            </a:r>
            <a:endParaRPr lang="en-US" dirty="0"/>
          </a:p>
        </p:txBody>
      </p:sp>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a:bodyPr>
          <a:lstStyle/>
          <a:p>
            <a:r>
              <a:rPr lang="en-US" sz="2800" dirty="0"/>
              <a:t>High voltage (</a:t>
            </a:r>
            <a:r>
              <a:rPr lang="en-US" sz="2800" dirty="0" err="1"/>
              <a:t>V</a:t>
            </a:r>
            <a:r>
              <a:rPr lang="en-US" sz="2800" baseline="-25000" dirty="0" err="1"/>
              <a:t>dd</a:t>
            </a:r>
            <a:r>
              <a:rPr lang="en-US" sz="2800" dirty="0"/>
              <a:t>) represents 1, or true</a:t>
            </a:r>
          </a:p>
          <a:p>
            <a:r>
              <a:rPr lang="en-US" sz="2800" dirty="0"/>
              <a:t>Low voltage (0 volts or Ground) represents 0, or false</a:t>
            </a:r>
          </a:p>
          <a:p>
            <a:r>
              <a:rPr lang="en-US" sz="2800" dirty="0"/>
              <a:t>Let threshold voltage (</a:t>
            </a:r>
            <a:r>
              <a:rPr lang="en-US" sz="2800" dirty="0" err="1"/>
              <a:t>V</a:t>
            </a:r>
            <a:r>
              <a:rPr lang="en-US" sz="2800" baseline="-25000" dirty="0" err="1"/>
              <a:t>th</a:t>
            </a:r>
            <a:r>
              <a:rPr lang="en-US" sz="2800" dirty="0"/>
              <a:t>) decide if a 0 or a 1</a:t>
            </a:r>
          </a:p>
          <a:p>
            <a:r>
              <a:rPr lang="en-US" sz="2800" dirty="0"/>
              <a:t>If switches control whether voltages can propagate through a circuit, can build a computer</a:t>
            </a:r>
          </a:p>
          <a:p>
            <a:r>
              <a:rPr lang="en-US" sz="2800" dirty="0"/>
              <a:t>Our switches: CMOS transistors</a:t>
            </a:r>
          </a:p>
        </p:txBody>
      </p:sp>
      <p:sp>
        <p:nvSpPr>
          <p:cNvPr id="5" name="Date Placeholder 4"/>
          <p:cNvSpPr>
            <a:spLocks noGrp="1"/>
          </p:cNvSpPr>
          <p:nvPr>
            <p:ph type="dt" sz="half" idx="10"/>
          </p:nvPr>
        </p:nvSpPr>
        <p:spPr/>
        <p:txBody>
          <a:bodyPr/>
          <a:lstStyle/>
          <a:p>
            <a:fld id="{503BB337-1D1F-0C42-A5A7-3CCF2136E0B9}" type="datetime1">
              <a:rPr lang="en-US" smtClean="0"/>
              <a:pPr/>
              <a:t>9/20/17</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p:txBody>
          <a:bodyPr>
            <a:normAutofit fontScale="925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dirty="0"/>
              <a:t>-open and normally-closed </a:t>
            </a:r>
            <a:r>
              <a:rPr lang="en-US" dirty="0" smtClean="0"/>
              <a:t>switches</a:t>
            </a:r>
          </a:p>
          <a:p>
            <a:pPr lvl="2"/>
            <a:r>
              <a:rPr lang="en-US" dirty="0" smtClean="0"/>
              <a:t>Used to be called COS-MOS for complementary-symmetry -MOS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relay </a:t>
            </a:r>
            <a:r>
              <a:rPr lang="en-US" dirty="0" smtClean="0"/>
              <a:t>switches from earlier era </a:t>
            </a:r>
          </a:p>
          <a:p>
            <a:pPr lvl="1" eaLnBrk="1" hangingPunct="1"/>
            <a:r>
              <a:rPr lang="en-US" dirty="0" smtClean="0"/>
              <a:t>Use energy primarily when switching </a:t>
            </a:r>
            <a:endParaRPr lang="en-US" dirty="0"/>
          </a:p>
        </p:txBody>
      </p:sp>
      <p:sp>
        <p:nvSpPr>
          <p:cNvPr id="6" name="Date Placeholder 5"/>
          <p:cNvSpPr>
            <a:spLocks noGrp="1"/>
          </p:cNvSpPr>
          <p:nvPr>
            <p:ph type="dt" sz="quarter" idx="10"/>
          </p:nvPr>
        </p:nvSpPr>
        <p:spPr/>
        <p:txBody>
          <a:bodyPr/>
          <a:lstStyle/>
          <a:p>
            <a:pPr>
              <a:defRPr/>
            </a:pPr>
            <a:fld id="{24974C30-263B-E74A-A50A-EF1902FE54A5}" type="datetime1">
              <a:rPr lang="en-US" smtClean="0"/>
              <a:pPr>
                <a:defRPr/>
              </a:pPr>
              <a:t>9/20/17</a:t>
            </a:fld>
            <a:endParaRPr lang="en-US"/>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27</a:t>
            </a:fld>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1423499" y="4713288"/>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-channel </a:t>
            </a:r>
            <a:r>
              <a:rPr lang="en-US" i="1" dirty="0" err="1">
                <a:solidFill>
                  <a:srgbClr val="0000FF"/>
                </a:solidFill>
                <a:latin typeface="Tahoma" charset="0"/>
              </a:rPr>
              <a:t>transitor</a:t>
            </a:r>
            <a:r>
              <a:rPr lang="en-US" dirty="0">
                <a:solidFill>
                  <a:srgbClr val="000000"/>
                </a:solidFill>
                <a:latin typeface="Tahoma" charset="0"/>
              </a:rPr>
              <a:t/>
            </a:r>
            <a:br>
              <a:rPr lang="en-US" dirty="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Gate 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voltage(Gate</a:t>
            </a:r>
            <a:r>
              <a:rPr lang="en-US" dirty="0">
                <a:solidFill>
                  <a:srgbClr val="000000"/>
                </a:solidFill>
                <a:latin typeface="Tahoma" charset="0"/>
              </a:rPr>
              <a:t>) &gt; voltage (Threshold)</a:t>
            </a:r>
          </a:p>
          <a:p>
            <a:pPr algn="ctr">
              <a:lnSpc>
                <a:spcPts val="2200"/>
              </a:lnSpc>
              <a:tabLst>
                <a:tab pos="457200" algn="l"/>
                <a:tab pos="914400" algn="l"/>
                <a:tab pos="1371600" algn="l"/>
              </a:tabLst>
            </a:pPr>
            <a:r>
              <a:rPr lang="en-US" dirty="0">
                <a:solidFill>
                  <a:srgbClr val="000000"/>
                </a:solidFill>
                <a:latin typeface="Tahoma" charset="0"/>
              </a:rPr>
              <a:t>(High resistance when gate voltage Low,</a:t>
            </a:r>
          </a:p>
          <a:p>
            <a:pPr algn="ctr">
              <a:lnSpc>
                <a:spcPts val="2200"/>
              </a:lnSpc>
              <a:tabLst>
                <a:tab pos="457200" algn="l"/>
                <a:tab pos="914400" algn="l"/>
                <a:tab pos="1371600" algn="l"/>
              </a:tabLst>
            </a:pPr>
            <a:r>
              <a:rPr lang="en-US" dirty="0">
                <a:solidFill>
                  <a:srgbClr val="000000"/>
                </a:solidFill>
                <a:latin typeface="Tahoma" charset="0"/>
              </a:rPr>
              <a:t>Low resistance when gate voltage High)</a:t>
            </a:r>
          </a:p>
        </p:txBody>
      </p:sp>
      <p:sp>
        <p:nvSpPr>
          <p:cNvPr id="30"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32772" name="Rectangle 31"/>
          <p:cNvSpPr>
            <a:spLocks noChangeArrowheads="1"/>
          </p:cNvSpPr>
          <p:nvPr/>
        </p:nvSpPr>
        <p:spPr bwMode="auto">
          <a:xfrm>
            <a:off x="7055208" y="4713289"/>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-channel transistor</a:t>
            </a:r>
            <a:r>
              <a:rPr lang="en-US" dirty="0">
                <a:solidFill>
                  <a:srgbClr val="000000"/>
                </a:solidFill>
                <a:latin typeface="Tahoma" charset="0"/>
              </a:rPr>
              <a:t/>
            </a:r>
            <a:br>
              <a:rPr lang="en-US" dirty="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Gate 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voltage(Gate</a:t>
            </a:r>
            <a:r>
              <a:rPr lang="en-US" dirty="0">
                <a:solidFill>
                  <a:srgbClr val="000000"/>
                </a:solidFill>
                <a:latin typeface="Tahoma" charset="0"/>
              </a:rPr>
              <a:t>) &gt; voltage (Threshold)</a:t>
            </a:r>
          </a:p>
          <a:p>
            <a:pPr algn="ctr">
              <a:lnSpc>
                <a:spcPts val="2200"/>
              </a:lnSpc>
              <a:tabLst>
                <a:tab pos="457200" algn="l"/>
                <a:tab pos="914400" algn="l"/>
                <a:tab pos="1371600" algn="l"/>
              </a:tabLst>
            </a:pPr>
            <a:r>
              <a:rPr lang="en-US" dirty="0">
                <a:solidFill>
                  <a:srgbClr val="000000"/>
                </a:solidFill>
                <a:latin typeface="Tahoma" charset="0"/>
              </a:rPr>
              <a:t>(Low resistance when gate voltage Low,</a:t>
            </a:r>
          </a:p>
          <a:p>
            <a:pPr algn="ctr">
              <a:lnSpc>
                <a:spcPts val="2200"/>
              </a:lnSpc>
              <a:tabLst>
                <a:tab pos="457200" algn="l"/>
                <a:tab pos="914400" algn="l"/>
                <a:tab pos="1371600" algn="l"/>
              </a:tabLst>
            </a:pPr>
            <a:r>
              <a:rPr lang="en-US" dirty="0">
                <a:solidFill>
                  <a:srgbClr val="000000"/>
                </a:solidFill>
                <a:latin typeface="Tahoma" charset="0"/>
              </a:rPr>
              <a:t>High resistance when gate voltage High)</a:t>
            </a:r>
          </a:p>
          <a:p>
            <a:pPr algn="ctr">
              <a:lnSpc>
                <a:spcPts val="2200"/>
              </a:lnSpc>
              <a:tabLst>
                <a:tab pos="457200" algn="l"/>
                <a:tab pos="914400" algn="l"/>
                <a:tab pos="1371600" algn="l"/>
              </a:tabLst>
            </a:pPr>
            <a:r>
              <a:rPr lang="en-US" dirty="0">
                <a:solidFill>
                  <a:srgbClr val="000000"/>
                </a:solidFill>
                <a:latin typeface="Tahoma" charset="0"/>
              </a:rPr>
              <a:t> </a:t>
            </a:r>
          </a:p>
        </p:txBody>
      </p:sp>
      <p:sp>
        <p:nvSpPr>
          <p:cNvPr id="32773" name="Rectangle 73"/>
          <p:cNvSpPr>
            <a:spLocks noGrp="1" noChangeArrowheads="1"/>
          </p:cNvSpPr>
          <p:nvPr>
            <p:ph type="title"/>
          </p:nvPr>
        </p:nvSpPr>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609600" y="1600201"/>
            <a:ext cx="10658168" cy="1888067"/>
          </a:xfrm>
        </p:spPr>
        <p:txBody>
          <a:bodyPr/>
          <a:lstStyle/>
          <a:p>
            <a:r>
              <a:rPr lang="en-US" sz="2800" dirty="0"/>
              <a:t>Three terminals: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terminals (switch is closed)</a:t>
            </a:r>
          </a:p>
        </p:txBody>
      </p:sp>
      <p:grpSp>
        <p:nvGrpSpPr>
          <p:cNvPr id="39" name="Group 38"/>
          <p:cNvGrpSpPr/>
          <p:nvPr/>
        </p:nvGrpSpPr>
        <p:grpSpPr>
          <a:xfrm>
            <a:off x="1906100" y="3475038"/>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a:solidFill>
                    <a:srgbClr val="000000"/>
                  </a:solidFill>
                  <a:latin typeface="Tahoma" charset="0"/>
                </a:rPr>
                <a:t>Gate</a:t>
              </a: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a:solidFill>
                    <a:srgbClr val="000000"/>
                  </a:solidFill>
                  <a:latin typeface="Tahoma" charset="0"/>
                </a:rPr>
                <a:t>Source</a:t>
              </a: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a:solidFill>
                    <a:srgbClr val="000000"/>
                  </a:solidFill>
                  <a:latin typeface="Tahoma" charset="0"/>
                </a:rPr>
                <a:t>Drain</a:t>
              </a: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7809270" y="3505200"/>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a:solidFill>
                    <a:srgbClr val="000000"/>
                  </a:solidFill>
                  <a:latin typeface="Tahoma" charset="0"/>
                </a:rPr>
                <a:t>Gate</a:t>
              </a: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a:solidFill>
                    <a:srgbClr val="000000"/>
                  </a:solidFill>
                  <a:latin typeface="Tahoma" charset="0"/>
                </a:rPr>
                <a:t>Source </a:t>
              </a: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a:solidFill>
                    <a:srgbClr val="000000"/>
                  </a:solidFill>
                  <a:latin typeface="Tahoma" charset="0"/>
                </a:rPr>
                <a:t>Drain</a:t>
              </a: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1" name="Date Placeholder 30"/>
          <p:cNvSpPr>
            <a:spLocks noGrp="1"/>
          </p:cNvSpPr>
          <p:nvPr>
            <p:ph type="dt" sz="quarter" idx="10"/>
          </p:nvPr>
        </p:nvSpPr>
        <p:spPr/>
        <p:txBody>
          <a:bodyPr/>
          <a:lstStyle/>
          <a:p>
            <a:pPr>
              <a:defRPr/>
            </a:pPr>
            <a:fld id="{CC99B9C1-7E28-8745-907D-573C57D83F95}" type="datetime1">
              <a:rPr lang="en-US" smtClean="0"/>
              <a:pPr>
                <a:defRPr/>
              </a:pPr>
              <a:t>9/20/17</a:t>
            </a:fld>
            <a:endParaRPr lang="en-US" dirty="0"/>
          </a:p>
        </p:txBody>
      </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28</a:t>
            </a:fld>
            <a:endParaRPr lang="en-US"/>
          </a:p>
        </p:txBody>
      </p:sp>
      <p:grpSp>
        <p:nvGrpSpPr>
          <p:cNvPr id="38" name="Group 37"/>
          <p:cNvGrpSpPr/>
          <p:nvPr/>
        </p:nvGrpSpPr>
        <p:grpSpPr>
          <a:xfrm>
            <a:off x="8859792" y="3301999"/>
            <a:ext cx="2530878" cy="923330"/>
            <a:chOff x="6613122" y="3301999"/>
            <a:chExt cx="2530878"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a:t>Note circle symbol to indicate “NOT” or “complement”</a:t>
              </a:r>
            </a:p>
          </p:txBody>
        </p:sp>
        <p:cxnSp>
          <p:nvCxnSpPr>
            <p:cNvPr id="37" name="Straight Arrow Connector 36"/>
            <p:cNvCxnSpPr>
              <a:stCxn id="35" idx="1"/>
              <a:endCxn id="32792" idx="7"/>
            </p:cNvCxnSpPr>
            <p:nvPr/>
          </p:nvCxnSpPr>
          <p:spPr>
            <a:xfrm flipH="1">
              <a:off x="6613122" y="3763664"/>
              <a:ext cx="587180" cy="196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8159747" y="957793"/>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a:solidFill>
                    <a:srgbClr val="000000"/>
                  </a:solidFill>
                  <a:latin typeface="Tahoma" charset="0"/>
                </a:rPr>
                <a:t>Gate</a:t>
              </a: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a:solidFill>
                    <a:srgbClr val="000000"/>
                  </a:solidFill>
                  <a:latin typeface="Tahoma" charset="0"/>
                </a:rPr>
                <a:t>Drain</a:t>
              </a: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a:solidFill>
                    <a:srgbClr val="000000"/>
                  </a:solidFill>
                  <a:latin typeface="Tahoma" charset="0"/>
                </a:rPr>
                <a:t>Source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981199" y="6356351"/>
            <a:ext cx="8280401" cy="501649"/>
          </a:xfrm>
        </p:spPr>
        <p:txBody>
          <a:bodyPr/>
          <a:lstStyle/>
          <a:p>
            <a:r>
              <a:rPr lang="en-US" dirty="0" smtClean="0"/>
              <a:t>Fall </a:t>
            </a:r>
            <a:r>
              <a:rPr lang="is-IS" dirty="0" smtClean="0"/>
              <a:t>2017</a:t>
            </a:r>
            <a:r>
              <a:rPr lang="en-US" dirty="0" smtClean="0"/>
              <a:t> -- Lecture #9</a:t>
            </a:r>
            <a:endParaRPr lang="en-US" dirty="0"/>
          </a:p>
        </p:txBody>
      </p:sp>
      <p:sp>
        <p:nvSpPr>
          <p:cNvPr id="27650" name="Rectangle 2" descr="Large confetti"/>
          <p:cNvSpPr>
            <a:spLocks noGrp="1" noChangeArrowheads="1"/>
          </p:cNvSpPr>
          <p:nvPr>
            <p:ph type="title"/>
          </p:nvPr>
        </p:nvSpPr>
        <p:spPr/>
        <p:txBody>
          <a:bodyPr/>
          <a:lstStyle/>
          <a:p>
            <a:r>
              <a:rPr lang="en-US" dirty="0" smtClean="0"/>
              <a:t>CMOS Circuit Rules</a:t>
            </a:r>
            <a:endParaRPr lang="en-US" dirty="0"/>
          </a:p>
        </p:txBody>
      </p:sp>
      <p:sp>
        <p:nvSpPr>
          <p:cNvPr id="27651" name="Rectangle 3"/>
          <p:cNvSpPr>
            <a:spLocks noGrp="1" noChangeArrowheads="1"/>
          </p:cNvSpPr>
          <p:nvPr>
            <p:ph type="body" idx="1"/>
          </p:nvPr>
        </p:nvSpPr>
        <p:spPr>
          <a:xfrm>
            <a:off x="1047135" y="1600201"/>
            <a:ext cx="9984659" cy="4868333"/>
          </a:xfrm>
        </p:spPr>
        <p:txBody>
          <a:bodyPr>
            <a:normAutofit lnSpcReduction="10000"/>
          </a:bodyPr>
          <a:lstStyle/>
          <a:p>
            <a:r>
              <a:rPr lang="en-US" sz="2800" dirty="0"/>
              <a:t>Don’t pass weak 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(ground)</a:t>
            </a:r>
          </a:p>
          <a:p>
            <a:pPr lvl="1"/>
            <a:r>
              <a:rPr lang="en-US" sz="2400" dirty="0"/>
              <a:t>Use N-type transistors only to pass 0’s (N for negative)</a:t>
            </a:r>
          </a:p>
          <a:p>
            <a:pPr lvl="1"/>
            <a:r>
              <a:rPr lang="en-US" sz="2400" dirty="0"/>
              <a:t>Converse for P-type 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err="1"/>
              <a:t>gnd</a:t>
            </a:r>
            <a:endParaRPr lang="en-US" sz="2400" dirty="0"/>
          </a:p>
          <a:p>
            <a:r>
              <a:rPr lang="en-US" sz="2800" dirty="0"/>
              <a:t>Never create a path from </a:t>
            </a:r>
            <a:r>
              <a:rPr lang="en-US" sz="2800" dirty="0" err="1"/>
              <a:t>V</a:t>
            </a:r>
            <a:r>
              <a:rPr lang="en-US" sz="2800" baseline="-25000" dirty="0" err="1"/>
              <a:t>dd</a:t>
            </a:r>
            <a:r>
              <a:rPr lang="en-US" sz="2800" dirty="0"/>
              <a:t> to </a:t>
            </a:r>
            <a:r>
              <a:rPr lang="en-US" sz="2800" dirty="0" err="1"/>
              <a:t>gnd</a:t>
            </a:r>
            <a:r>
              <a:rPr lang="en-US" sz="2800" dirty="0"/>
              <a:t> (ground)</a:t>
            </a:r>
          </a:p>
        </p:txBody>
      </p:sp>
      <p:sp>
        <p:nvSpPr>
          <p:cNvPr id="5" name="Date Placeholder 4"/>
          <p:cNvSpPr>
            <a:spLocks noGrp="1"/>
          </p:cNvSpPr>
          <p:nvPr>
            <p:ph type="dt" sz="half" idx="10"/>
          </p:nvPr>
        </p:nvSpPr>
        <p:spPr/>
        <p:txBody>
          <a:bodyPr/>
          <a:lstStyle/>
          <a:p>
            <a:fld id="{47835B12-696E-1241-BA4A-9A80CE0D0428}" type="datetime1">
              <a:rPr lang="en-US" smtClean="0"/>
              <a:pPr/>
              <a:t>9/20/17</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7315" name="Text Box 3"/>
          <p:cNvSpPr txBox="1">
            <a:spLocks noChangeArrowheads="1"/>
          </p:cNvSpPr>
          <p:nvPr/>
        </p:nvSpPr>
        <p:spPr bwMode="auto">
          <a:xfrm>
            <a:off x="2209800" y="1143001"/>
            <a:ext cx="1449436" cy="584775"/>
          </a:xfrm>
          <a:prstGeom prst="rect">
            <a:avLst/>
          </a:prstGeom>
          <a:noFill/>
          <a:ln w="12700">
            <a:noFill/>
            <a:miter lim="800000"/>
            <a:headEnd/>
            <a:tailEnd/>
          </a:ln>
          <a:effectLst/>
        </p:spPr>
        <p:txBody>
          <a:bodyPr wrap="none">
            <a:prstTxWarp prst="textNoShape">
              <a:avLst/>
            </a:prstTxWarp>
            <a:spAutoFit/>
          </a:bodyPr>
          <a:lstStyle/>
          <a:p>
            <a:r>
              <a:rPr lang="en-US" sz="3200" b="1" dirty="0">
                <a:latin typeface="18 VAG Rounded Thin   55390"/>
                <a:cs typeface="Courier"/>
              </a:rPr>
              <a:t>.</a:t>
            </a:r>
            <a:r>
              <a:rPr lang="en-US" sz="3200" b="1" dirty="0" err="1">
                <a:latin typeface="18 VAG Rounded Thin   55390"/>
                <a:cs typeface="Courier"/>
              </a:rPr>
              <a:t>o</a:t>
            </a:r>
            <a:r>
              <a:rPr lang="en-US" sz="3200" dirty="0">
                <a:latin typeface="18 VAG Rounded Thin   55390"/>
              </a:rPr>
              <a:t> file 1</a:t>
            </a:r>
            <a:endParaRPr lang="en-US" sz="2000" dirty="0">
              <a:latin typeface="18 VAG Rounded Thin   55390"/>
            </a:endParaRPr>
          </a:p>
        </p:txBody>
      </p:sp>
      <p:sp>
        <p:nvSpPr>
          <p:cNvPr id="2317316" name="Text Box 4"/>
          <p:cNvSpPr txBox="1">
            <a:spLocks noChangeArrowheads="1"/>
          </p:cNvSpPr>
          <p:nvPr/>
        </p:nvSpPr>
        <p:spPr bwMode="auto">
          <a:xfrm>
            <a:off x="2514600" y="1744662"/>
            <a:ext cx="1371600" cy="584776"/>
          </a:xfrm>
          <a:prstGeom prst="rect">
            <a:avLst/>
          </a:prstGeom>
          <a:noFill/>
          <a:ln w="38100">
            <a:solidFill>
              <a:schemeClr val="accent1"/>
            </a:solidFill>
            <a:miter lim="800000"/>
            <a:headEnd/>
            <a:tailEnd/>
          </a:ln>
          <a:effectLst/>
        </p:spPr>
        <p:txBody>
          <a:bodyPr wrap="square">
            <a:prstTxWarp prst="textNoShape">
              <a:avLst/>
            </a:prstTxWarp>
            <a:spAutoFit/>
          </a:bodyPr>
          <a:lstStyle/>
          <a:p>
            <a:r>
              <a:rPr lang="en-US" sz="3200" dirty="0">
                <a:latin typeface="18 VAG Rounded Thin   55390"/>
              </a:rPr>
              <a:t>text 1</a:t>
            </a:r>
            <a:endParaRPr lang="en-US" sz="2000" dirty="0">
              <a:latin typeface="18 VAG Rounded Thin   55390"/>
            </a:endParaRPr>
          </a:p>
        </p:txBody>
      </p:sp>
      <p:sp>
        <p:nvSpPr>
          <p:cNvPr id="2317317" name="Text Box 5"/>
          <p:cNvSpPr txBox="1">
            <a:spLocks noChangeArrowheads="1"/>
          </p:cNvSpPr>
          <p:nvPr/>
        </p:nvSpPr>
        <p:spPr bwMode="auto">
          <a:xfrm>
            <a:off x="2514600" y="2354262"/>
            <a:ext cx="1371600" cy="584776"/>
          </a:xfrm>
          <a:prstGeom prst="rect">
            <a:avLst/>
          </a:prstGeom>
          <a:noFill/>
          <a:ln w="38100">
            <a:solidFill>
              <a:schemeClr val="accent1"/>
            </a:solidFill>
            <a:miter lim="800000"/>
            <a:headEnd/>
            <a:tailEnd/>
          </a:ln>
          <a:effectLst/>
        </p:spPr>
        <p:txBody>
          <a:bodyPr wrap="square">
            <a:prstTxWarp prst="textNoShape">
              <a:avLst/>
            </a:prstTxWarp>
            <a:spAutoFit/>
          </a:bodyPr>
          <a:lstStyle/>
          <a:p>
            <a:r>
              <a:rPr lang="en-US" sz="3200">
                <a:latin typeface="18 VAG Rounded Thin   55390"/>
              </a:rPr>
              <a:t>data 1</a:t>
            </a:r>
            <a:endParaRPr lang="en-US" sz="2000">
              <a:latin typeface="18 VAG Rounded Thin   55390"/>
            </a:endParaRPr>
          </a:p>
        </p:txBody>
      </p:sp>
      <p:sp>
        <p:nvSpPr>
          <p:cNvPr id="2317318" name="Text Box 6"/>
          <p:cNvSpPr txBox="1">
            <a:spLocks noChangeArrowheads="1"/>
          </p:cNvSpPr>
          <p:nvPr/>
        </p:nvSpPr>
        <p:spPr bwMode="auto">
          <a:xfrm>
            <a:off x="2514600" y="2963862"/>
            <a:ext cx="1371600" cy="584776"/>
          </a:xfrm>
          <a:prstGeom prst="rect">
            <a:avLst/>
          </a:prstGeom>
          <a:noFill/>
          <a:ln w="38100">
            <a:solidFill>
              <a:schemeClr val="accent1"/>
            </a:solidFill>
            <a:miter lim="800000"/>
            <a:headEnd/>
            <a:tailEnd/>
          </a:ln>
          <a:effectLst/>
        </p:spPr>
        <p:txBody>
          <a:bodyPr wrap="square">
            <a:prstTxWarp prst="textNoShape">
              <a:avLst/>
            </a:prstTxWarp>
            <a:spAutoFit/>
          </a:bodyPr>
          <a:lstStyle/>
          <a:p>
            <a:r>
              <a:rPr lang="en-US" sz="3200" dirty="0">
                <a:latin typeface="18 VAG Rounded Thin   55390"/>
              </a:rPr>
              <a:t>info 1</a:t>
            </a:r>
            <a:endParaRPr lang="en-US" sz="2000" dirty="0">
              <a:latin typeface="18 VAG Rounded Thin   55390"/>
            </a:endParaRPr>
          </a:p>
        </p:txBody>
      </p:sp>
      <p:sp>
        <p:nvSpPr>
          <p:cNvPr id="2317319" name="Text Box 7"/>
          <p:cNvSpPr txBox="1">
            <a:spLocks noChangeArrowheads="1"/>
          </p:cNvSpPr>
          <p:nvPr/>
        </p:nvSpPr>
        <p:spPr bwMode="auto">
          <a:xfrm>
            <a:off x="2286000" y="3810001"/>
            <a:ext cx="1449436" cy="584775"/>
          </a:xfrm>
          <a:prstGeom prst="rect">
            <a:avLst/>
          </a:prstGeom>
          <a:noFill/>
          <a:ln w="12700">
            <a:noFill/>
            <a:miter lim="800000"/>
            <a:headEnd/>
            <a:tailEnd/>
          </a:ln>
          <a:effectLst/>
        </p:spPr>
        <p:txBody>
          <a:bodyPr wrap="none">
            <a:prstTxWarp prst="textNoShape">
              <a:avLst/>
            </a:prstTxWarp>
            <a:spAutoFit/>
          </a:bodyPr>
          <a:lstStyle/>
          <a:p>
            <a:r>
              <a:rPr lang="en-US" sz="3200" b="1" dirty="0">
                <a:solidFill>
                  <a:schemeClr val="accent2"/>
                </a:solidFill>
                <a:latin typeface="18 VAG Rounded Thin   55390"/>
                <a:cs typeface="Courier"/>
              </a:rPr>
              <a:t>.</a:t>
            </a:r>
            <a:r>
              <a:rPr lang="en-US" sz="3200" b="1" dirty="0" err="1">
                <a:solidFill>
                  <a:schemeClr val="accent2"/>
                </a:solidFill>
                <a:latin typeface="18 VAG Rounded Thin   55390"/>
                <a:cs typeface="Courier"/>
              </a:rPr>
              <a:t>o</a:t>
            </a:r>
            <a:r>
              <a:rPr lang="en-US" sz="3200" dirty="0">
                <a:solidFill>
                  <a:schemeClr val="accent2"/>
                </a:solidFill>
                <a:latin typeface="18 VAG Rounded Thin   55390"/>
              </a:rPr>
              <a:t> file 2</a:t>
            </a:r>
            <a:endParaRPr lang="en-US" sz="2000" dirty="0">
              <a:solidFill>
                <a:schemeClr val="accent2"/>
              </a:solidFill>
              <a:latin typeface="18 VAG Rounded Thin   55390"/>
            </a:endParaRPr>
          </a:p>
        </p:txBody>
      </p:sp>
      <p:sp>
        <p:nvSpPr>
          <p:cNvPr id="2317320" name="Text Box 8"/>
          <p:cNvSpPr txBox="1">
            <a:spLocks noChangeArrowheads="1"/>
          </p:cNvSpPr>
          <p:nvPr/>
        </p:nvSpPr>
        <p:spPr bwMode="auto">
          <a:xfrm>
            <a:off x="2514600" y="4411662"/>
            <a:ext cx="1295400" cy="584776"/>
          </a:xfrm>
          <a:prstGeom prst="rect">
            <a:avLst/>
          </a:prstGeom>
          <a:noFill/>
          <a:ln w="38100">
            <a:solidFill>
              <a:schemeClr val="accent2"/>
            </a:solidFill>
            <a:miter lim="800000"/>
            <a:headEnd/>
            <a:tailEnd/>
          </a:ln>
          <a:effectLst/>
        </p:spPr>
        <p:txBody>
          <a:bodyPr wrap="square">
            <a:prstTxWarp prst="textNoShape">
              <a:avLst/>
            </a:prstTxWarp>
            <a:spAutoFit/>
          </a:bodyPr>
          <a:lstStyle/>
          <a:p>
            <a:r>
              <a:rPr lang="en-US" sz="3200">
                <a:solidFill>
                  <a:schemeClr val="accent2"/>
                </a:solidFill>
                <a:latin typeface="18 VAG Rounded Thin   55390"/>
              </a:rPr>
              <a:t>text 2</a:t>
            </a:r>
            <a:endParaRPr lang="en-US" sz="2000">
              <a:solidFill>
                <a:schemeClr val="accent2"/>
              </a:solidFill>
              <a:latin typeface="18 VAG Rounded Thin   55390"/>
            </a:endParaRPr>
          </a:p>
        </p:txBody>
      </p:sp>
      <p:sp>
        <p:nvSpPr>
          <p:cNvPr id="2317321" name="Text Box 9"/>
          <p:cNvSpPr txBox="1">
            <a:spLocks noChangeArrowheads="1"/>
          </p:cNvSpPr>
          <p:nvPr/>
        </p:nvSpPr>
        <p:spPr bwMode="auto">
          <a:xfrm>
            <a:off x="2514601" y="5021263"/>
            <a:ext cx="1176925" cy="584775"/>
          </a:xfrm>
          <a:prstGeom prst="rect">
            <a:avLst/>
          </a:prstGeom>
          <a:noFill/>
          <a:ln w="38100">
            <a:solidFill>
              <a:schemeClr val="accent2"/>
            </a:solidFill>
            <a:miter lim="800000"/>
            <a:headEnd/>
            <a:tailEnd/>
          </a:ln>
          <a:effectLst/>
        </p:spPr>
        <p:txBody>
          <a:bodyPr wrap="none">
            <a:prstTxWarp prst="textNoShape">
              <a:avLst/>
            </a:prstTxWarp>
            <a:spAutoFit/>
          </a:bodyPr>
          <a:lstStyle/>
          <a:p>
            <a:r>
              <a:rPr lang="en-US" sz="3200">
                <a:solidFill>
                  <a:schemeClr val="accent2"/>
                </a:solidFill>
                <a:latin typeface="18 VAG Rounded Thin   55390"/>
              </a:rPr>
              <a:t>data 2</a:t>
            </a:r>
            <a:endParaRPr lang="en-US" sz="2000">
              <a:solidFill>
                <a:schemeClr val="accent2"/>
              </a:solidFill>
              <a:latin typeface="18 VAG Rounded Thin   55390"/>
            </a:endParaRPr>
          </a:p>
        </p:txBody>
      </p:sp>
      <p:sp>
        <p:nvSpPr>
          <p:cNvPr id="2317322" name="Text Box 10"/>
          <p:cNvSpPr txBox="1">
            <a:spLocks noChangeArrowheads="1"/>
          </p:cNvSpPr>
          <p:nvPr/>
        </p:nvSpPr>
        <p:spPr bwMode="auto">
          <a:xfrm>
            <a:off x="2514600" y="5630862"/>
            <a:ext cx="1295400" cy="584776"/>
          </a:xfrm>
          <a:prstGeom prst="rect">
            <a:avLst/>
          </a:prstGeom>
          <a:noFill/>
          <a:ln w="38100">
            <a:solidFill>
              <a:schemeClr val="accent2"/>
            </a:solidFill>
            <a:miter lim="800000"/>
            <a:headEnd/>
            <a:tailEnd/>
          </a:ln>
          <a:effectLst/>
        </p:spPr>
        <p:txBody>
          <a:bodyPr wrap="square">
            <a:prstTxWarp prst="textNoShape">
              <a:avLst/>
            </a:prstTxWarp>
            <a:spAutoFit/>
          </a:bodyPr>
          <a:lstStyle/>
          <a:p>
            <a:r>
              <a:rPr lang="en-US" sz="3200">
                <a:solidFill>
                  <a:schemeClr val="accent2"/>
                </a:solidFill>
                <a:latin typeface="18 VAG Rounded Thin   55390"/>
              </a:rPr>
              <a:t>info 2</a:t>
            </a:r>
            <a:endParaRPr lang="en-US" sz="2000">
              <a:solidFill>
                <a:schemeClr val="accent2"/>
              </a:solidFill>
              <a:latin typeface="18 VAG Rounded Thin   55390"/>
            </a:endParaRPr>
          </a:p>
        </p:txBody>
      </p:sp>
      <p:sp>
        <p:nvSpPr>
          <p:cNvPr id="2317323" name="Text Box 11"/>
          <p:cNvSpPr txBox="1">
            <a:spLocks noChangeArrowheads="1"/>
          </p:cNvSpPr>
          <p:nvPr/>
        </p:nvSpPr>
        <p:spPr bwMode="auto">
          <a:xfrm>
            <a:off x="4495800" y="3421062"/>
            <a:ext cx="1290638" cy="57943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hlink"/>
                </a:solidFill>
                <a:latin typeface="18 VAG Rounded Bold   07390"/>
              </a:rPr>
              <a:t>Linker</a:t>
            </a:r>
            <a:endParaRPr lang="en-US" sz="2000">
              <a:solidFill>
                <a:schemeClr val="hlink"/>
              </a:solidFill>
              <a:latin typeface="18 VAG Rounded Bold   07390"/>
            </a:endParaRPr>
          </a:p>
        </p:txBody>
      </p:sp>
      <p:sp>
        <p:nvSpPr>
          <p:cNvPr id="2317324" name="Oval 12"/>
          <p:cNvSpPr>
            <a:spLocks noChangeArrowheads="1"/>
          </p:cNvSpPr>
          <p:nvPr/>
        </p:nvSpPr>
        <p:spPr bwMode="auto">
          <a:xfrm>
            <a:off x="4038600" y="3192462"/>
            <a:ext cx="2133600" cy="1143000"/>
          </a:xfrm>
          <a:prstGeom prst="ellipse">
            <a:avLst/>
          </a:prstGeom>
          <a:noFill/>
          <a:ln w="38100">
            <a:solidFill>
              <a:schemeClr val="hlink"/>
            </a:solidFill>
            <a:round/>
            <a:headEnd/>
            <a:tailEnd/>
          </a:ln>
          <a:effectLst/>
        </p:spPr>
        <p:txBody>
          <a:bodyPr wrap="none" anchor="ctr">
            <a:prstTxWarp prst="textNoShape">
              <a:avLst/>
            </a:prstTxWarp>
          </a:bodyPr>
          <a:lstStyle/>
          <a:p>
            <a:pPr algn="ctr"/>
            <a:endParaRPr lang="en-US" sz="2000">
              <a:solidFill>
                <a:schemeClr val="hlink"/>
              </a:solidFill>
              <a:latin typeface="18 VAG Rounded Bold   07390"/>
            </a:endParaRPr>
          </a:p>
        </p:txBody>
      </p:sp>
      <p:sp>
        <p:nvSpPr>
          <p:cNvPr id="2317325" name="Text Box 13"/>
          <p:cNvSpPr txBox="1">
            <a:spLocks noChangeArrowheads="1"/>
          </p:cNvSpPr>
          <p:nvPr/>
        </p:nvSpPr>
        <p:spPr bwMode="auto">
          <a:xfrm>
            <a:off x="8077200" y="2143126"/>
            <a:ext cx="1418978" cy="584775"/>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latin typeface="Courier"/>
              </a:rPr>
              <a:t>a.out</a:t>
            </a:r>
            <a:endParaRPr lang="en-US" sz="2000" b="1">
              <a:solidFill>
                <a:schemeClr val="tx1"/>
              </a:solidFill>
              <a:latin typeface="Courier"/>
            </a:endParaRPr>
          </a:p>
        </p:txBody>
      </p:sp>
      <p:sp>
        <p:nvSpPr>
          <p:cNvPr id="2317326" name="Line 14"/>
          <p:cNvSpPr>
            <a:spLocks noChangeShapeType="1"/>
          </p:cNvSpPr>
          <p:nvPr/>
        </p:nvSpPr>
        <p:spPr bwMode="auto">
          <a:xfrm>
            <a:off x="3925481" y="2315537"/>
            <a:ext cx="609600" cy="906462"/>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317327" name="Line 15"/>
          <p:cNvSpPr>
            <a:spLocks noChangeShapeType="1"/>
          </p:cNvSpPr>
          <p:nvPr/>
        </p:nvSpPr>
        <p:spPr bwMode="auto">
          <a:xfrm flipV="1">
            <a:off x="4038600" y="4335462"/>
            <a:ext cx="533400" cy="83820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317328" name="Line 16"/>
          <p:cNvSpPr>
            <a:spLocks noChangeShapeType="1"/>
          </p:cNvSpPr>
          <p:nvPr/>
        </p:nvSpPr>
        <p:spPr bwMode="auto">
          <a:xfrm flipV="1">
            <a:off x="6172200" y="3725862"/>
            <a:ext cx="838200"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latin typeface="18 VAG Rounded Bold   07390"/>
            </a:endParaRPr>
          </a:p>
        </p:txBody>
      </p:sp>
      <p:sp>
        <p:nvSpPr>
          <p:cNvPr id="2317329" name="Text Box 17"/>
          <p:cNvSpPr txBox="1">
            <a:spLocks noChangeArrowheads="1"/>
          </p:cNvSpPr>
          <p:nvPr/>
        </p:nvSpPr>
        <p:spPr bwMode="auto">
          <a:xfrm>
            <a:off x="7086600" y="2659062"/>
            <a:ext cx="3429000" cy="584776"/>
          </a:xfrm>
          <a:prstGeom prst="rect">
            <a:avLst/>
          </a:prstGeom>
          <a:noFill/>
          <a:ln w="38100">
            <a:solidFill>
              <a:schemeClr val="accent1"/>
            </a:solidFill>
            <a:miter lim="800000"/>
            <a:headEnd/>
            <a:tailEnd/>
          </a:ln>
          <a:effectLst/>
        </p:spPr>
        <p:txBody>
          <a:bodyPr wrap="square">
            <a:prstTxWarp prst="textNoShape">
              <a:avLst/>
            </a:prstTxWarp>
            <a:spAutoFit/>
          </a:bodyPr>
          <a:lstStyle/>
          <a:p>
            <a:r>
              <a:rPr lang="en-US" sz="3200" dirty="0">
                <a:latin typeface="18 VAG Rounded Thin   55390"/>
              </a:rPr>
              <a:t>Relocated text 1</a:t>
            </a:r>
            <a:endParaRPr lang="en-US" sz="2000" dirty="0">
              <a:latin typeface="18 VAG Rounded Thin   55390"/>
            </a:endParaRPr>
          </a:p>
        </p:txBody>
      </p:sp>
      <p:sp>
        <p:nvSpPr>
          <p:cNvPr id="2317330" name="Text Box 18"/>
          <p:cNvSpPr txBox="1">
            <a:spLocks noChangeArrowheads="1"/>
          </p:cNvSpPr>
          <p:nvPr/>
        </p:nvSpPr>
        <p:spPr bwMode="auto">
          <a:xfrm>
            <a:off x="7086600" y="3268662"/>
            <a:ext cx="3429000" cy="584776"/>
          </a:xfrm>
          <a:prstGeom prst="rect">
            <a:avLst/>
          </a:prstGeom>
          <a:noFill/>
          <a:ln w="38100">
            <a:solidFill>
              <a:schemeClr val="accent2"/>
            </a:solidFill>
            <a:miter lim="800000"/>
            <a:headEnd/>
            <a:tailEnd/>
          </a:ln>
          <a:effectLst/>
        </p:spPr>
        <p:txBody>
          <a:bodyPr wrap="square">
            <a:prstTxWarp prst="textNoShape">
              <a:avLst/>
            </a:prstTxWarp>
            <a:spAutoFit/>
          </a:bodyPr>
          <a:lstStyle/>
          <a:p>
            <a:r>
              <a:rPr lang="en-US" sz="3200" dirty="0">
                <a:solidFill>
                  <a:schemeClr val="accent2"/>
                </a:solidFill>
                <a:latin typeface="18 VAG Rounded Thin   55390"/>
              </a:rPr>
              <a:t>Relocated text 2</a:t>
            </a:r>
          </a:p>
        </p:txBody>
      </p:sp>
      <p:sp>
        <p:nvSpPr>
          <p:cNvPr id="2317331" name="Text Box 19"/>
          <p:cNvSpPr txBox="1">
            <a:spLocks noChangeArrowheads="1"/>
          </p:cNvSpPr>
          <p:nvPr/>
        </p:nvSpPr>
        <p:spPr bwMode="auto">
          <a:xfrm>
            <a:off x="7086600" y="3878262"/>
            <a:ext cx="3429000" cy="584776"/>
          </a:xfrm>
          <a:prstGeom prst="rect">
            <a:avLst/>
          </a:prstGeom>
          <a:noFill/>
          <a:ln w="38100">
            <a:solidFill>
              <a:schemeClr val="accent1"/>
            </a:solidFill>
            <a:miter lim="800000"/>
            <a:headEnd/>
            <a:tailEnd/>
          </a:ln>
          <a:effectLst/>
        </p:spPr>
        <p:txBody>
          <a:bodyPr wrap="square">
            <a:prstTxWarp prst="textNoShape">
              <a:avLst/>
            </a:prstTxWarp>
            <a:spAutoFit/>
          </a:bodyPr>
          <a:lstStyle/>
          <a:p>
            <a:r>
              <a:rPr lang="en-US" sz="3200" dirty="0">
                <a:latin typeface="18 VAG Rounded Thin   55390"/>
              </a:rPr>
              <a:t>Relocated data 1</a:t>
            </a:r>
            <a:endParaRPr lang="en-US" sz="2000" dirty="0">
              <a:latin typeface="18 VAG Rounded Thin   55390"/>
            </a:endParaRPr>
          </a:p>
        </p:txBody>
      </p:sp>
      <p:sp>
        <p:nvSpPr>
          <p:cNvPr id="2317332" name="Text Box 20"/>
          <p:cNvSpPr txBox="1">
            <a:spLocks noChangeArrowheads="1"/>
          </p:cNvSpPr>
          <p:nvPr/>
        </p:nvSpPr>
        <p:spPr bwMode="auto">
          <a:xfrm>
            <a:off x="7086600" y="4487862"/>
            <a:ext cx="3429000" cy="584776"/>
          </a:xfrm>
          <a:prstGeom prst="rect">
            <a:avLst/>
          </a:prstGeom>
          <a:noFill/>
          <a:ln w="38100">
            <a:solidFill>
              <a:schemeClr val="accent2"/>
            </a:solidFill>
            <a:miter lim="800000"/>
            <a:headEnd/>
            <a:tailEnd/>
          </a:ln>
          <a:effectLst/>
        </p:spPr>
        <p:txBody>
          <a:bodyPr wrap="square">
            <a:prstTxWarp prst="textNoShape">
              <a:avLst/>
            </a:prstTxWarp>
            <a:spAutoFit/>
          </a:bodyPr>
          <a:lstStyle/>
          <a:p>
            <a:r>
              <a:rPr lang="en-US" sz="3200" dirty="0">
                <a:solidFill>
                  <a:schemeClr val="accent2"/>
                </a:solidFill>
                <a:latin typeface="18 VAG Rounded Thin   55390"/>
              </a:rPr>
              <a:t>Relocated data 2</a:t>
            </a:r>
          </a:p>
        </p:txBody>
      </p:sp>
      <p:sp>
        <p:nvSpPr>
          <p:cNvPr id="21" name="Title 20"/>
          <p:cNvSpPr>
            <a:spLocks noGrp="1"/>
          </p:cNvSpPr>
          <p:nvPr>
            <p:ph type="title"/>
          </p:nvPr>
        </p:nvSpPr>
        <p:spPr/>
        <p:txBody>
          <a:bodyPr/>
          <a:lstStyle/>
          <a:p>
            <a:r>
              <a:rPr lang="en-US" dirty="0" smtClean="0"/>
              <a:t>Linker (2/3)</a:t>
            </a:r>
            <a:endParaRPr lang="en-US" dirty="0"/>
          </a:p>
        </p:txBody>
      </p:sp>
      <p:sp>
        <p:nvSpPr>
          <p:cNvPr id="22"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2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
        <p:nvSpPr>
          <p:cNvPr id="24"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3</a:t>
            </a:fld>
            <a:endParaRPr lang="en-US" dirty="0">
              <a:latin typeface="+mj-lt"/>
            </a:endParaRPr>
          </a:p>
        </p:txBody>
      </p:sp>
    </p:spTree>
    <p:extLst>
      <p:ext uri="{BB962C8B-B14F-4D97-AF65-F5344CB8AC3E}">
        <p14:creationId xmlns:p14="http://schemas.microsoft.com/office/powerpoint/2010/main" val="14756642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t>Gates and Truth Tables for Circuits</a:t>
            </a:r>
          </a:p>
          <a:p>
            <a:pPr eaLnBrk="1" hangingPunct="1"/>
            <a:r>
              <a:rPr lang="en-US" dirty="0" smtClean="0">
                <a:solidFill>
                  <a:srgbClr val="BFBFBF"/>
                </a:solidFill>
              </a:rPr>
              <a:t>Boolean Algebra</a:t>
            </a:r>
          </a:p>
          <a:p>
            <a:pPr eaLnBrk="1" hangingPunct="1"/>
            <a:r>
              <a:rPr lang="en-US" dirty="0" err="1" smtClean="0">
                <a:solidFill>
                  <a:srgbClr val="BFBFBF"/>
                </a:solidFill>
              </a:rPr>
              <a:t>Logisim</a:t>
            </a:r>
            <a:endParaRPr lang="en-US" dirty="0" smtClean="0">
              <a:solidFill>
                <a:srgbClr val="BFBFBF"/>
              </a:solidFill>
            </a:endParaRP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30</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extLst>
      <p:ext uri="{BB962C8B-B14F-4D97-AF65-F5344CB8AC3E}">
        <p14:creationId xmlns:p14="http://schemas.microsoft.com/office/powerpoint/2010/main" val="130401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34819" name="Line 17"/>
          <p:cNvSpPr>
            <a:spLocks noChangeShapeType="1"/>
          </p:cNvSpPr>
          <p:nvPr/>
        </p:nvSpPr>
        <p:spPr bwMode="auto">
          <a:xfrm flipH="1">
            <a:off x="3792794"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979870"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Tahoma" charset="0"/>
              </a:rPr>
              <a:t>1</a:t>
            </a:r>
            <a:r>
              <a:rPr lang="en-US" dirty="0" smtClean="0">
                <a:solidFill>
                  <a:srgbClr val="000000"/>
                </a:solidFill>
                <a:latin typeface="Tahoma" charset="0"/>
              </a:rPr>
              <a:t>v</a:t>
            </a:r>
            <a:endParaRPr lang="en-US" dirty="0">
              <a:solidFill>
                <a:srgbClr val="000000"/>
              </a:solidFill>
              <a:latin typeface="Tahoma" charset="0"/>
            </a:endParaRPr>
          </a:p>
        </p:txBody>
      </p:sp>
      <p:sp>
        <p:nvSpPr>
          <p:cNvPr id="34821" name="Line 19"/>
          <p:cNvSpPr>
            <a:spLocks noChangeShapeType="1"/>
          </p:cNvSpPr>
          <p:nvPr/>
        </p:nvSpPr>
        <p:spPr bwMode="auto">
          <a:xfrm>
            <a:off x="3792794" y="3808414"/>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973644"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4326194"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3106994"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7940522" y="3744914"/>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a:p>
            <a:pPr>
              <a:lnSpc>
                <a:spcPts val="2100"/>
              </a:lnSpc>
              <a:tabLst>
                <a:tab pos="457200" algn="l"/>
                <a:tab pos="914400" algn="l"/>
                <a:tab pos="1371600" algn="l"/>
              </a:tabLst>
            </a:pPr>
            <a:r>
              <a:rPr lang="en-US" dirty="0">
                <a:solidFill>
                  <a:srgbClr val="000000"/>
                </a:solidFill>
                <a:latin typeface="Comic Sans MS" charset="0"/>
              </a:rPr>
              <a:t>(</a:t>
            </a:r>
            <a:r>
              <a:rPr lang="en-US" dirty="0" err="1">
                <a:solidFill>
                  <a:srgbClr val="000000"/>
                </a:solidFill>
                <a:latin typeface="Comic Sans MS" charset="0"/>
              </a:rPr>
              <a:t>gnd</a:t>
            </a:r>
            <a:r>
              <a:rPr lang="en-US" dirty="0">
                <a:solidFill>
                  <a:srgbClr val="000000"/>
                </a:solidFill>
                <a:latin typeface="Comic Sans MS" charset="0"/>
              </a:rPr>
              <a:t>)</a:t>
            </a:r>
          </a:p>
        </p:txBody>
      </p:sp>
      <p:sp>
        <p:nvSpPr>
          <p:cNvPr id="34826" name="Line 24"/>
          <p:cNvSpPr>
            <a:spLocks noChangeShapeType="1"/>
          </p:cNvSpPr>
          <p:nvPr/>
        </p:nvSpPr>
        <p:spPr bwMode="auto">
          <a:xfrm>
            <a:off x="7889722"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8893022" y="3155951"/>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8280247"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9207347"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7953222" y="4305831"/>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a:p>
            <a:pPr>
              <a:lnSpc>
                <a:spcPts val="2100"/>
              </a:lnSpc>
              <a:tabLst>
                <a:tab pos="457200" algn="l"/>
                <a:tab pos="914400" algn="l"/>
                <a:tab pos="1371600" algn="l"/>
              </a:tabLst>
            </a:pPr>
            <a:r>
              <a:rPr lang="en-US" dirty="0">
                <a:solidFill>
                  <a:srgbClr val="000000"/>
                </a:solidFill>
                <a:latin typeface="Comic Sans MS" charset="0"/>
              </a:rPr>
              <a:t>(</a:t>
            </a:r>
            <a:r>
              <a:rPr lang="en-US" dirty="0" err="1">
                <a:solidFill>
                  <a:srgbClr val="000000"/>
                </a:solidFill>
                <a:latin typeface="Comic Sans MS" charset="0"/>
              </a:rPr>
              <a:t>Vdd</a:t>
            </a:r>
            <a:r>
              <a:rPr lang="en-US" dirty="0">
                <a:solidFill>
                  <a:srgbClr val="000000"/>
                </a:solidFill>
                <a:latin typeface="Comic Sans MS" charset="0"/>
              </a:rPr>
              <a:t>)</a:t>
            </a:r>
          </a:p>
        </p:txBody>
      </p:sp>
      <p:sp>
        <p:nvSpPr>
          <p:cNvPr id="34831" name="Rectangle 29"/>
          <p:cNvSpPr>
            <a:spLocks noChangeArrowheads="1"/>
          </p:cNvSpPr>
          <p:nvPr/>
        </p:nvSpPr>
        <p:spPr bwMode="auto">
          <a:xfrm>
            <a:off x="2006858" y="4256089"/>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7915123"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1998133" y="0"/>
            <a:ext cx="8229600" cy="1143000"/>
          </a:xfrm>
        </p:spPr>
        <p:txBody>
          <a:bodyPr/>
          <a:lstStyle/>
          <a:p>
            <a:pPr eaLnBrk="1" hangingPunct="1"/>
            <a:r>
              <a:rPr lang="en-US" dirty="0"/>
              <a:t>MOS Networks</a:t>
            </a:r>
          </a:p>
        </p:txBody>
      </p:sp>
      <p:grpSp>
        <p:nvGrpSpPr>
          <p:cNvPr id="2" name="Group 35"/>
          <p:cNvGrpSpPr>
            <a:grpSpLocks/>
          </p:cNvGrpSpPr>
          <p:nvPr/>
        </p:nvGrpSpPr>
        <p:grpSpPr bwMode="auto">
          <a:xfrm>
            <a:off x="2421194"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2421194"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716594"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F38554E3-6017-9F4B-BF66-9ECC5B438389}" type="datetime1">
              <a:rPr lang="en-US" smtClean="0"/>
              <a:pPr>
                <a:defRPr/>
              </a:pPr>
              <a:t>9/20/17</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31</a:t>
            </a:fld>
            <a:endParaRPr lang="en-US"/>
          </a:p>
        </p:txBody>
      </p:sp>
      <p:sp>
        <p:nvSpPr>
          <p:cNvPr id="39" name="Rectangle 30"/>
          <p:cNvSpPr>
            <a:spLocks noChangeArrowheads="1"/>
          </p:cNvSpPr>
          <p:nvPr/>
        </p:nvSpPr>
        <p:spPr bwMode="auto">
          <a:xfrm>
            <a:off x="668595" y="954090"/>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-channel transistor</a:t>
            </a:r>
            <a:r>
              <a:rPr lang="en-US" dirty="0">
                <a:solidFill>
                  <a:srgbClr val="000000"/>
                </a:solidFill>
                <a:latin typeface="Tahoma" charset="0"/>
              </a:rPr>
              <a:t/>
            </a:r>
            <a:br>
              <a:rPr lang="en-US" dirty="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Gate 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voltage(Gate</a:t>
            </a:r>
            <a:r>
              <a:rPr lang="en-US" dirty="0">
                <a:solidFill>
                  <a:srgbClr val="000000"/>
                </a:solidFill>
                <a:latin typeface="Tahoma" charset="0"/>
              </a:rPr>
              <a:t>) &gt;  voltage (Threshold) </a:t>
            </a:r>
          </a:p>
        </p:txBody>
      </p:sp>
      <p:sp>
        <p:nvSpPr>
          <p:cNvPr id="40" name="Rectangle 31"/>
          <p:cNvSpPr>
            <a:spLocks noChangeArrowheads="1"/>
          </p:cNvSpPr>
          <p:nvPr/>
        </p:nvSpPr>
        <p:spPr bwMode="auto">
          <a:xfrm>
            <a:off x="1566061" y="4672543"/>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-channel </a:t>
            </a:r>
            <a:r>
              <a:rPr lang="en-US" i="1" dirty="0" err="1">
                <a:solidFill>
                  <a:srgbClr val="0000FF"/>
                </a:solidFill>
                <a:latin typeface="Tahoma" charset="0"/>
              </a:rPr>
              <a:t>transitor</a:t>
            </a:r>
            <a:r>
              <a:rPr lang="en-US" dirty="0">
                <a:solidFill>
                  <a:srgbClr val="000000"/>
                </a:solidFill>
                <a:latin typeface="Tahoma" charset="0"/>
              </a:rPr>
              <a:t/>
            </a:r>
            <a:br>
              <a:rPr lang="en-US" dirty="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Gate 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voltage(Gate</a:t>
            </a:r>
            <a:r>
              <a:rPr lang="en-US" dirty="0">
                <a:solidFill>
                  <a:srgbClr val="000000"/>
                </a:solidFill>
                <a:latin typeface="Tahoma" charset="0"/>
              </a:rPr>
              <a:t>) &gt; voltage (Threshold)</a:t>
            </a:r>
          </a:p>
        </p:txBody>
      </p:sp>
      <p:sp>
        <p:nvSpPr>
          <p:cNvPr id="41" name="TextBox 40"/>
          <p:cNvSpPr txBox="1"/>
          <p:nvPr/>
        </p:nvSpPr>
        <p:spPr>
          <a:xfrm>
            <a:off x="7376228" y="5350935"/>
            <a:ext cx="3828099" cy="461665"/>
          </a:xfrm>
          <a:prstGeom prst="rect">
            <a:avLst/>
          </a:prstGeom>
          <a:noFill/>
        </p:spPr>
        <p:txBody>
          <a:bodyPr wrap="none" rtlCol="0">
            <a:spAutoFit/>
          </a:bodyPr>
          <a:lstStyle/>
          <a:p>
            <a:r>
              <a:rPr lang="en-US" sz="2400" dirty="0"/>
              <a:t>Called an </a:t>
            </a:r>
            <a:r>
              <a:rPr lang="en-US" sz="2400" i="1" dirty="0" smtClean="0">
                <a:solidFill>
                  <a:srgbClr val="0000FF"/>
                </a:solidFill>
              </a:rPr>
              <a:t>inverter </a:t>
            </a:r>
            <a:r>
              <a:rPr lang="en-US" sz="2400" dirty="0"/>
              <a:t>or </a:t>
            </a:r>
            <a:r>
              <a:rPr lang="en-US" sz="2400" i="1" dirty="0">
                <a:solidFill>
                  <a:srgbClr val="0000FF"/>
                </a:solidFill>
              </a:rPr>
              <a:t>not gate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36867" name="Line 38"/>
          <p:cNvSpPr>
            <a:spLocks noChangeShapeType="1"/>
          </p:cNvSpPr>
          <p:nvPr/>
        </p:nvSpPr>
        <p:spPr bwMode="auto">
          <a:xfrm>
            <a:off x="7048501" y="4491035"/>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8951913" y="4140197"/>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74358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83629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9315450" y="4063997"/>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7975600" y="4640261"/>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a:t>
              </a:r>
              <a:endParaRPr lang="en-US" dirty="0">
                <a:solidFill>
                  <a:srgbClr val="000000"/>
                </a:solidFill>
                <a:latin typeface="Comic Sans MS" charset="0"/>
              </a:endParaRP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grpSp>
        <p:nvGrpSpPr>
          <p:cNvPr id="3" name="Group 52"/>
          <p:cNvGrpSpPr>
            <a:grpSpLocks/>
          </p:cNvGrpSpPr>
          <p:nvPr/>
        </p:nvGrpSpPr>
        <p:grpSpPr bwMode="auto">
          <a:xfrm>
            <a:off x="7086600" y="4652960"/>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sp>
        <p:nvSpPr>
          <p:cNvPr id="36874" name="Rectangle 53"/>
          <p:cNvSpPr>
            <a:spLocks noChangeArrowheads="1"/>
          </p:cNvSpPr>
          <p:nvPr/>
        </p:nvSpPr>
        <p:spPr bwMode="auto">
          <a:xfrm>
            <a:off x="6709305"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5410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2301876"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Tahoma" charset="0"/>
              </a:rPr>
              <a:t>1</a:t>
            </a:r>
            <a:r>
              <a:rPr lang="en-US" dirty="0" smtClean="0">
                <a:solidFill>
                  <a:srgbClr val="000000"/>
                </a:solidFill>
                <a:latin typeface="Tahoma" charset="0"/>
              </a:rPr>
              <a:t>v</a:t>
            </a:r>
            <a:endParaRPr lang="en-US" dirty="0">
              <a:solidFill>
                <a:srgbClr val="000000"/>
              </a:solidFill>
              <a:latin typeface="Tahoma" charset="0"/>
            </a:endParaRPr>
          </a:p>
        </p:txBody>
      </p:sp>
      <p:sp>
        <p:nvSpPr>
          <p:cNvPr id="36878" name="Line 61"/>
          <p:cNvSpPr>
            <a:spLocks noChangeShapeType="1"/>
          </p:cNvSpPr>
          <p:nvPr/>
        </p:nvSpPr>
        <p:spPr bwMode="auto">
          <a:xfrm>
            <a:off x="5410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3295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4589464"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3429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2362200" y="3548064"/>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2743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2743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4038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2895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4038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4724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2895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5943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4038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2819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5334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5334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5410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2301876"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Tahoma" charset="0"/>
              </a:rPr>
              <a:t>1</a:t>
            </a:r>
            <a:r>
              <a:rPr lang="en-US" dirty="0" smtClean="0">
                <a:solidFill>
                  <a:srgbClr val="000000"/>
                </a:solidFill>
                <a:latin typeface="Tahoma" charset="0"/>
              </a:rPr>
              <a:t>v</a:t>
            </a:r>
            <a:endParaRPr lang="en-US" dirty="0">
              <a:solidFill>
                <a:srgbClr val="000000"/>
              </a:solidFill>
              <a:latin typeface="Tahoma" charset="0"/>
            </a:endParaRPr>
          </a:p>
        </p:txBody>
      </p:sp>
      <p:sp>
        <p:nvSpPr>
          <p:cNvPr id="36897" name="Line 110"/>
          <p:cNvSpPr>
            <a:spLocks noChangeShapeType="1"/>
          </p:cNvSpPr>
          <p:nvPr/>
        </p:nvSpPr>
        <p:spPr bwMode="auto">
          <a:xfrm>
            <a:off x="5410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3295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4589464"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3429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2362200" y="6215064"/>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2743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2743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4038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2895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4038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4724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2895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5943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4038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2819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5334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5334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0CBC562D-990A-4E44-B48A-079D2FC44E2B}" type="datetime1">
              <a:rPr lang="en-US" smtClean="0"/>
              <a:pPr>
                <a:defRPr/>
              </a:pPr>
              <a:t>9/20/17</a:t>
            </a:fld>
            <a:endParaRPr lang="en-US"/>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32</a:t>
            </a:fld>
            <a:endParaRPr lang="en-US"/>
          </a:p>
        </p:txBody>
      </p:sp>
      <p:sp>
        <p:nvSpPr>
          <p:cNvPr id="121" name="Line 38"/>
          <p:cNvSpPr>
            <a:spLocks noChangeShapeType="1"/>
          </p:cNvSpPr>
          <p:nvPr/>
        </p:nvSpPr>
        <p:spPr bwMode="auto">
          <a:xfrm>
            <a:off x="7048500"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8951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7435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8362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9315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7975599" y="2303464"/>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a:t>
              </a:r>
              <a:endParaRPr lang="en-US" dirty="0">
                <a:solidFill>
                  <a:srgbClr val="000000"/>
                </a:solidFill>
                <a:latin typeface="Comic Sans MS" charset="0"/>
              </a:endParaRP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a:t>
              </a:r>
              <a:endParaRPr lang="en-US" dirty="0">
                <a:solidFill>
                  <a:srgbClr val="000000"/>
                </a:solidFill>
                <a:latin typeface="Comic Sans MS" charset="0"/>
              </a:endParaRPr>
            </a:p>
          </p:txBody>
        </p:sp>
      </p:grpSp>
      <p:grpSp>
        <p:nvGrpSpPr>
          <p:cNvPr id="131" name="Group 52"/>
          <p:cNvGrpSpPr>
            <a:grpSpLocks/>
          </p:cNvGrpSpPr>
          <p:nvPr/>
        </p:nvGrpSpPr>
        <p:grpSpPr bwMode="auto">
          <a:xfrm>
            <a:off x="7086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a:t>
              </a:r>
              <a:endParaRPr lang="en-US" dirty="0">
                <a:solidFill>
                  <a:srgbClr val="000000"/>
                </a:solidFill>
                <a:latin typeface="Comic Sans MS" charset="0"/>
              </a:endParaRP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a:t>
              </a:r>
              <a:endParaRPr lang="en-US" dirty="0">
                <a:solidFill>
                  <a:srgbClr val="000000"/>
                </a:solidFill>
                <a:latin typeface="Comic Sans MS" charset="0"/>
              </a:endParaRPr>
            </a:p>
          </p:txBody>
        </p:sp>
      </p:gr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81200" y="443971"/>
            <a:ext cx="4148138" cy="1143000"/>
          </a:xfrm>
        </p:spPr>
        <p:txBody>
          <a:bodyPr>
            <a:normAutofit fontScale="90000"/>
          </a:bodyPr>
          <a:lstStyle/>
          <a:p>
            <a:r>
              <a:rPr lang="en-US" dirty="0" smtClean="0"/>
              <a:t>Truth Tables</a:t>
            </a:r>
            <a:br>
              <a:rPr lang="en-US" dirty="0" smtClean="0"/>
            </a:br>
            <a:r>
              <a:rPr lang="en-US" dirty="0" smtClean="0"/>
              <a:t>List outputs for all possible inputs</a:t>
            </a:r>
          </a:p>
        </p:txBody>
      </p:sp>
      <p:sp>
        <p:nvSpPr>
          <p:cNvPr id="6" name="Date Placeholder 5"/>
          <p:cNvSpPr>
            <a:spLocks noGrp="1"/>
          </p:cNvSpPr>
          <p:nvPr>
            <p:ph type="dt" sz="quarter" idx="10"/>
          </p:nvPr>
        </p:nvSpPr>
        <p:spPr/>
        <p:txBody>
          <a:bodyPr/>
          <a:lstStyle/>
          <a:p>
            <a:pPr>
              <a:defRPr/>
            </a:pPr>
            <a:fld id="{1FB080D5-CF70-6843-8790-FE7572B5C5D8}" type="datetime1">
              <a:rPr lang="en-US" smtClean="0"/>
              <a:pPr>
                <a:defRPr/>
              </a:pPr>
              <a:t>9/20/17</a:t>
            </a:fld>
            <a:endParaRPr lang="en-US"/>
          </a:p>
        </p:txBody>
      </p:sp>
      <p:sp>
        <p:nvSpPr>
          <p:cNvPr id="8" name="Footer Placeholder 7"/>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33</a:t>
            </a:fld>
            <a:endParaRPr lang="en-US"/>
          </a:p>
        </p:txBody>
      </p:sp>
      <p:pic>
        <p:nvPicPr>
          <p:cNvPr id="46086" name="Picture 4"/>
          <p:cNvPicPr>
            <a:picLocks noChangeAspect="1" noChangeArrowheads="1"/>
          </p:cNvPicPr>
          <p:nvPr/>
        </p:nvPicPr>
        <p:blipFill>
          <a:blip r:embed="rId2"/>
          <a:srcRect l="2541"/>
          <a:stretch>
            <a:fillRect/>
          </a:stretch>
        </p:blipFill>
        <p:spPr bwMode="auto">
          <a:xfrm>
            <a:off x="7319964" y="525463"/>
            <a:ext cx="3170237" cy="5867400"/>
          </a:xfrm>
          <a:prstGeom prst="rect">
            <a:avLst/>
          </a:prstGeom>
          <a:noFill/>
          <a:ln w="9525">
            <a:noFill/>
            <a:miter lim="800000"/>
            <a:headEnd/>
            <a:tailEnd/>
          </a:ln>
        </p:spPr>
      </p:pic>
      <p:sp>
        <p:nvSpPr>
          <p:cNvPr id="9" name="Rectangle 8"/>
          <p:cNvSpPr/>
          <p:nvPr/>
        </p:nvSpPr>
        <p:spPr>
          <a:xfrm>
            <a:off x="3233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5791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354264"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36800" y="2979739"/>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54264" y="3573464"/>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36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30939" y="2811464"/>
            <a:ext cx="365125" cy="522287"/>
          </a:xfrm>
          <a:prstGeom prst="rect">
            <a:avLst/>
          </a:prstGeom>
          <a:noFill/>
        </p:spPr>
        <p:txBody>
          <a:bodyPr wrap="none">
            <a:spAutoFit/>
          </a:bodyPr>
          <a:lstStyle/>
          <a:p>
            <a:pPr>
              <a:defRPr/>
            </a:pPr>
            <a:r>
              <a:rPr lang="en-US" sz="2800" dirty="0"/>
              <a:t>Y</a:t>
            </a:r>
          </a:p>
        </p:txBody>
      </p:sp>
      <p:sp>
        <p:nvSpPr>
          <p:cNvPr id="21" name="TextBox 20"/>
          <p:cNvSpPr txBox="1"/>
          <p:nvPr/>
        </p:nvSpPr>
        <p:spPr>
          <a:xfrm>
            <a:off x="2354263" y="1930401"/>
            <a:ext cx="392112" cy="523875"/>
          </a:xfrm>
          <a:prstGeom prst="rect">
            <a:avLst/>
          </a:prstGeom>
          <a:noFill/>
        </p:spPr>
        <p:txBody>
          <a:bodyPr wrap="none">
            <a:spAutoFit/>
          </a:bodyPr>
          <a:lstStyle/>
          <a:p>
            <a:pPr>
              <a:defRPr/>
            </a:pPr>
            <a:r>
              <a:rPr lang="en-US" sz="2800" dirty="0"/>
              <a:t>A</a:t>
            </a:r>
          </a:p>
        </p:txBody>
      </p:sp>
      <p:sp>
        <p:nvSpPr>
          <p:cNvPr id="22" name="TextBox 21"/>
          <p:cNvSpPr txBox="1"/>
          <p:nvPr/>
        </p:nvSpPr>
        <p:spPr>
          <a:xfrm>
            <a:off x="2354263" y="2455864"/>
            <a:ext cx="392112" cy="522287"/>
          </a:xfrm>
          <a:prstGeom prst="rect">
            <a:avLst/>
          </a:prstGeom>
          <a:noFill/>
        </p:spPr>
        <p:txBody>
          <a:bodyPr wrap="none">
            <a:spAutoFit/>
          </a:bodyPr>
          <a:lstStyle/>
          <a:p>
            <a:pPr>
              <a:defRPr/>
            </a:pPr>
            <a:r>
              <a:rPr lang="en-US" sz="2800" dirty="0"/>
              <a:t>B</a:t>
            </a:r>
          </a:p>
        </p:txBody>
      </p:sp>
      <p:sp>
        <p:nvSpPr>
          <p:cNvPr id="23" name="TextBox 22"/>
          <p:cNvSpPr txBox="1"/>
          <p:nvPr/>
        </p:nvSpPr>
        <p:spPr>
          <a:xfrm>
            <a:off x="2354264" y="3030539"/>
            <a:ext cx="376237" cy="523875"/>
          </a:xfrm>
          <a:prstGeom prst="rect">
            <a:avLst/>
          </a:prstGeom>
          <a:noFill/>
        </p:spPr>
        <p:txBody>
          <a:bodyPr wrap="none">
            <a:spAutoFit/>
          </a:bodyPr>
          <a:lstStyle/>
          <a:p>
            <a:pPr>
              <a:defRPr/>
            </a:pPr>
            <a:r>
              <a:rPr lang="en-US" sz="2800" dirty="0"/>
              <a:t>C</a:t>
            </a:r>
          </a:p>
        </p:txBody>
      </p:sp>
      <p:sp>
        <p:nvSpPr>
          <p:cNvPr id="24" name="TextBox 23"/>
          <p:cNvSpPr txBox="1"/>
          <p:nvPr/>
        </p:nvSpPr>
        <p:spPr>
          <a:xfrm>
            <a:off x="2354263" y="3556001"/>
            <a:ext cx="404812" cy="523875"/>
          </a:xfrm>
          <a:prstGeom prst="rect">
            <a:avLst/>
          </a:prstGeom>
          <a:noFill/>
        </p:spPr>
        <p:txBody>
          <a:bodyPr wrap="none">
            <a:spAutoFit/>
          </a:bodyPr>
          <a:lstStyle/>
          <a:p>
            <a:pPr>
              <a:defRPr/>
            </a:pPr>
            <a:r>
              <a:rPr lang="en-US" sz="2800" dirty="0"/>
              <a:t>D</a:t>
            </a:r>
          </a:p>
        </p:txBody>
      </p:sp>
      <p:sp>
        <p:nvSpPr>
          <p:cNvPr id="46098" name="TextBox 24"/>
          <p:cNvSpPr txBox="1">
            <a:spLocks noChangeArrowheads="1"/>
          </p:cNvSpPr>
          <p:nvPr/>
        </p:nvSpPr>
        <p:spPr bwMode="auto">
          <a:xfrm>
            <a:off x="7399339"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2108201" y="1897064"/>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fld id="{21344050-FFEB-3444-89E5-E37A8DB71EB6}" type="datetime1">
              <a:rPr lang="en-US" smtClean="0"/>
              <a:pPr>
                <a:defRPr/>
              </a:pPr>
              <a:t>9/20/17</a:t>
            </a:fld>
            <a:endParaRPr lang="en-US"/>
          </a:p>
        </p:txBody>
      </p:sp>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34</a:t>
            </a:fld>
            <a:endParaRPr lang="en-US"/>
          </a:p>
        </p:txBody>
      </p:sp>
      <p:sp>
        <p:nvSpPr>
          <p:cNvPr id="8" name="Footer Placeholder 7"/>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14" name="TextBox 13"/>
          <p:cNvSpPr txBox="1"/>
          <p:nvPr/>
        </p:nvSpPr>
        <p:spPr>
          <a:xfrm>
            <a:off x="6045200" y="2844800"/>
            <a:ext cx="2457450" cy="584200"/>
          </a:xfrm>
          <a:prstGeom prst="rect">
            <a:avLst/>
          </a:prstGeom>
          <a:noFill/>
        </p:spPr>
        <p:txBody>
          <a:bodyPr wrap="none">
            <a:spAutoFit/>
          </a:bodyPr>
          <a:lstStyle/>
          <a:p>
            <a:pPr>
              <a:defRPr/>
            </a:pPr>
            <a:r>
              <a:rPr lang="en-US" sz="3200" dirty="0"/>
              <a:t>Y = A B  +  A B</a:t>
            </a:r>
          </a:p>
        </p:txBody>
      </p:sp>
      <p:cxnSp>
        <p:nvCxnSpPr>
          <p:cNvPr id="16" name="Straight Connector 15"/>
          <p:cNvCxnSpPr/>
          <p:nvPr/>
        </p:nvCxnSpPr>
        <p:spPr>
          <a:xfrm>
            <a:off x="6718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102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83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508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6724651" y="3651251"/>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7441407" y="4039395"/>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483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6908800" y="5214938"/>
            <a:ext cx="1404938" cy="1200150"/>
          </a:xfrm>
          <a:prstGeom prst="rect">
            <a:avLst/>
          </a:prstGeom>
          <a:noFill/>
        </p:spPr>
        <p:txBody>
          <a:bodyPr wrap="none">
            <a:spAutoFit/>
          </a:bodyPr>
          <a:lstStyle/>
          <a:p>
            <a:pPr algn="ctr">
              <a:defRPr/>
            </a:pPr>
            <a:r>
              <a:rPr lang="en-US" sz="2400" dirty="0"/>
              <a:t>Y = A  +  B</a:t>
            </a:r>
          </a:p>
          <a:p>
            <a:pPr algn="ctr">
              <a:defRPr/>
            </a:pPr>
            <a:endParaRPr lang="en-US" sz="2400" dirty="0"/>
          </a:p>
          <a:p>
            <a:pPr algn="ctr">
              <a:defRPr/>
            </a:pPr>
            <a:r>
              <a:rPr lang="en-US" sz="2400" dirty="0"/>
              <a:t>XOR</a:t>
            </a:r>
          </a:p>
        </p:txBody>
      </p:sp>
      <p:sp>
        <p:nvSpPr>
          <p:cNvPr id="18" name="Oval 17"/>
          <p:cNvSpPr/>
          <p:nvPr/>
        </p:nvSpPr>
        <p:spPr>
          <a:xfrm>
            <a:off x="7739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6775451"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6" name="Date Placeholder 5"/>
          <p:cNvSpPr>
            <a:spLocks noGrp="1"/>
          </p:cNvSpPr>
          <p:nvPr>
            <p:ph type="dt" sz="quarter" idx="10"/>
          </p:nvPr>
        </p:nvSpPr>
        <p:spPr/>
        <p:txBody>
          <a:bodyPr/>
          <a:lstStyle/>
          <a:p>
            <a:pPr>
              <a:defRPr/>
            </a:pPr>
            <a:fld id="{8528891B-528B-D94B-9232-184C02C0AF5C}" type="datetime1">
              <a:rPr lang="en-US" smtClean="0"/>
              <a:pPr>
                <a:defRPr/>
              </a:pPr>
              <a:t>9/20/17</a:t>
            </a:fld>
            <a:endParaRPr lang="en-US"/>
          </a:p>
        </p:txBody>
      </p:sp>
      <p:sp>
        <p:nvSpPr>
          <p:cNvPr id="8" name="Footer Placeholder 7"/>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35</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7991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6672264"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t>How</a:t>
            </a:r>
            <a:br>
              <a:rPr lang="en-US" sz="3200" dirty="0"/>
            </a:br>
            <a:r>
              <a:rPr lang="en-US" sz="3200" dirty="0"/>
              <a:t>Many</a:t>
            </a:r>
            <a:br>
              <a:rPr lang="en-US" sz="3200" dirty="0"/>
            </a:br>
            <a:r>
              <a:rPr lang="en-US" sz="3200" dirty="0"/>
              <a:t>Rows?</a:t>
            </a:r>
          </a:p>
        </p:txBody>
      </p:sp>
      <p:sp>
        <p:nvSpPr>
          <p:cNvPr id="9" name="Rectangle 8"/>
          <p:cNvSpPr/>
          <p:nvPr/>
        </p:nvSpPr>
        <p:spPr>
          <a:xfrm>
            <a:off x="2890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5435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11364"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993900" y="3767139"/>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11364" y="4360864"/>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993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46738" y="3598864"/>
            <a:ext cx="558800" cy="522287"/>
          </a:xfrm>
          <a:prstGeom prst="rect">
            <a:avLst/>
          </a:prstGeom>
          <a:noFill/>
        </p:spPr>
        <p:txBody>
          <a:bodyPr wrap="none">
            <a:spAutoFit/>
          </a:bodyPr>
          <a:lstStyle/>
          <a:p>
            <a:pPr>
              <a:defRPr/>
            </a:pPr>
            <a:r>
              <a:rPr lang="en-US" sz="2800" dirty="0"/>
              <a:t>C1</a:t>
            </a:r>
          </a:p>
        </p:txBody>
      </p:sp>
      <p:sp>
        <p:nvSpPr>
          <p:cNvPr id="16" name="TextBox 15"/>
          <p:cNvSpPr txBox="1"/>
          <p:nvPr/>
        </p:nvSpPr>
        <p:spPr>
          <a:xfrm>
            <a:off x="2011364" y="2717801"/>
            <a:ext cx="574675" cy="523875"/>
          </a:xfrm>
          <a:prstGeom prst="rect">
            <a:avLst/>
          </a:prstGeom>
          <a:noFill/>
        </p:spPr>
        <p:txBody>
          <a:bodyPr wrap="none">
            <a:spAutoFit/>
          </a:bodyPr>
          <a:lstStyle/>
          <a:p>
            <a:pPr>
              <a:defRPr/>
            </a:pPr>
            <a:r>
              <a:rPr lang="en-US" sz="2800" dirty="0"/>
              <a:t>A1</a:t>
            </a:r>
          </a:p>
        </p:txBody>
      </p:sp>
      <p:sp>
        <p:nvSpPr>
          <p:cNvPr id="17" name="TextBox 16"/>
          <p:cNvSpPr txBox="1"/>
          <p:nvPr/>
        </p:nvSpPr>
        <p:spPr>
          <a:xfrm>
            <a:off x="2011364" y="3243264"/>
            <a:ext cx="574675" cy="522287"/>
          </a:xfrm>
          <a:prstGeom prst="rect">
            <a:avLst/>
          </a:prstGeom>
          <a:noFill/>
        </p:spPr>
        <p:txBody>
          <a:bodyPr wrap="none">
            <a:spAutoFit/>
          </a:bodyPr>
          <a:lstStyle/>
          <a:p>
            <a:pPr>
              <a:defRPr/>
            </a:pPr>
            <a:r>
              <a:rPr lang="en-US" sz="2800" dirty="0"/>
              <a:t>A0</a:t>
            </a:r>
          </a:p>
        </p:txBody>
      </p:sp>
      <p:sp>
        <p:nvSpPr>
          <p:cNvPr id="18" name="TextBox 17"/>
          <p:cNvSpPr txBox="1"/>
          <p:nvPr/>
        </p:nvSpPr>
        <p:spPr>
          <a:xfrm>
            <a:off x="2011364" y="3817939"/>
            <a:ext cx="561975" cy="523875"/>
          </a:xfrm>
          <a:prstGeom prst="rect">
            <a:avLst/>
          </a:prstGeom>
          <a:noFill/>
        </p:spPr>
        <p:txBody>
          <a:bodyPr wrap="none">
            <a:spAutoFit/>
          </a:bodyPr>
          <a:lstStyle/>
          <a:p>
            <a:pPr>
              <a:defRPr/>
            </a:pPr>
            <a:r>
              <a:rPr lang="en-US" sz="2800" dirty="0"/>
              <a:t>B1</a:t>
            </a:r>
          </a:p>
        </p:txBody>
      </p:sp>
      <p:sp>
        <p:nvSpPr>
          <p:cNvPr id="19" name="TextBox 18"/>
          <p:cNvSpPr txBox="1"/>
          <p:nvPr/>
        </p:nvSpPr>
        <p:spPr>
          <a:xfrm>
            <a:off x="2011364" y="4343401"/>
            <a:ext cx="561975" cy="523875"/>
          </a:xfrm>
          <a:prstGeom prst="rect">
            <a:avLst/>
          </a:prstGeom>
          <a:noFill/>
        </p:spPr>
        <p:txBody>
          <a:bodyPr wrap="none">
            <a:spAutoFit/>
          </a:bodyPr>
          <a:lstStyle/>
          <a:p>
            <a:pPr>
              <a:defRPr/>
            </a:pPr>
            <a:r>
              <a:rPr lang="en-US" sz="2800" dirty="0"/>
              <a:t>B0</a:t>
            </a:r>
          </a:p>
        </p:txBody>
      </p:sp>
      <p:cxnSp>
        <p:nvCxnSpPr>
          <p:cNvPr id="20" name="Straight Arrow Connector 19"/>
          <p:cNvCxnSpPr/>
          <p:nvPr/>
        </p:nvCxnSpPr>
        <p:spPr>
          <a:xfrm>
            <a:off x="5422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21338" y="3014664"/>
            <a:ext cx="558800" cy="522287"/>
          </a:xfrm>
          <a:prstGeom prst="rect">
            <a:avLst/>
          </a:prstGeom>
          <a:noFill/>
        </p:spPr>
        <p:txBody>
          <a:bodyPr wrap="none">
            <a:spAutoFit/>
          </a:bodyPr>
          <a:lstStyle/>
          <a:p>
            <a:pPr>
              <a:defRPr/>
            </a:pPr>
            <a:r>
              <a:rPr lang="en-US" sz="2800" dirty="0"/>
              <a:t>C2</a:t>
            </a:r>
          </a:p>
        </p:txBody>
      </p:sp>
      <p:cxnSp>
        <p:nvCxnSpPr>
          <p:cNvPr id="22" name="Straight Arrow Connector 21"/>
          <p:cNvCxnSpPr/>
          <p:nvPr/>
        </p:nvCxnSpPr>
        <p:spPr>
          <a:xfrm>
            <a:off x="5435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634038" y="4183064"/>
            <a:ext cx="558800" cy="522287"/>
          </a:xfrm>
          <a:prstGeom prst="rect">
            <a:avLst/>
          </a:prstGeom>
          <a:noFill/>
        </p:spPr>
        <p:txBody>
          <a:bodyPr wrap="none">
            <a:spAutoFit/>
          </a:bodyPr>
          <a:lstStyle/>
          <a:p>
            <a:pPr>
              <a:defRPr/>
            </a:pPr>
            <a:r>
              <a:rPr lang="en-US" sz="2800" dirty="0"/>
              <a:t>C0</a:t>
            </a:r>
          </a:p>
        </p:txBody>
      </p:sp>
      <p:sp>
        <p:nvSpPr>
          <p:cNvPr id="24" name="Rectangle 23"/>
          <p:cNvSpPr/>
          <p:nvPr/>
        </p:nvSpPr>
        <p:spPr>
          <a:xfrm>
            <a:off x="8153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9690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5" name="Date Placeholder 4"/>
          <p:cNvSpPr>
            <a:spLocks noGrp="1"/>
          </p:cNvSpPr>
          <p:nvPr>
            <p:ph type="dt" sz="quarter" idx="10"/>
          </p:nvPr>
        </p:nvSpPr>
        <p:spPr/>
        <p:txBody>
          <a:bodyPr/>
          <a:lstStyle/>
          <a:p>
            <a:pPr>
              <a:defRPr/>
            </a:pPr>
            <a:fld id="{9569C748-5CC5-D54A-AD9A-4D92ED099126}" type="datetime1">
              <a:rPr lang="en-US" smtClean="0"/>
              <a:pPr>
                <a:defRPr/>
              </a:pPr>
              <a:t>9/20/17</a:t>
            </a:fld>
            <a:endParaRPr lang="en-US"/>
          </a:p>
        </p:txBody>
      </p:sp>
      <p:sp>
        <p:nvSpPr>
          <p:cNvPr id="7" name="Footer Placeholder 6"/>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36</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1524000" y="1701800"/>
            <a:ext cx="7366000" cy="4565650"/>
          </a:xfrm>
        </p:spPr>
      </p:pic>
      <p:sp>
        <p:nvSpPr>
          <p:cNvPr id="2502660" name="Rectangle 4"/>
          <p:cNvSpPr>
            <a:spLocks noChangeArrowheads="1"/>
          </p:cNvSpPr>
          <p:nvPr/>
        </p:nvSpPr>
        <p:spPr bwMode="auto">
          <a:xfrm>
            <a:off x="8897939" y="3779839"/>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rPr>
              <a:t>How</a:t>
            </a:r>
            <a:br>
              <a:rPr lang="en-US" sz="3200" dirty="0">
                <a:solidFill>
                  <a:srgbClr val="000000"/>
                </a:solidFill>
              </a:rPr>
            </a:br>
            <a:r>
              <a:rPr lang="en-US" sz="3200" dirty="0">
                <a:solidFill>
                  <a:srgbClr val="000000"/>
                </a:solidFill>
              </a:rPr>
              <a:t>Many</a:t>
            </a:r>
            <a:br>
              <a:rPr lang="en-US" sz="3200" dirty="0">
                <a:solidFill>
                  <a:srgbClr val="000000"/>
                </a:solidFill>
              </a:rPr>
            </a:br>
            <a:r>
              <a:rPr lang="en-US" sz="3200" dirty="0">
                <a:solidFill>
                  <a:srgbClr val="000000"/>
                </a:solidFill>
              </a:rPr>
              <a:t>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7299326" y="871538"/>
            <a:ext cx="3368675" cy="5715000"/>
          </a:xfrm>
        </p:spPr>
      </p:pic>
      <p:sp>
        <p:nvSpPr>
          <p:cNvPr id="50179" name="Rectangle 2"/>
          <p:cNvSpPr>
            <a:spLocks noGrp="1" noChangeArrowheads="1"/>
          </p:cNvSpPr>
          <p:nvPr>
            <p:ph type="title"/>
          </p:nvPr>
        </p:nvSpPr>
        <p:spPr>
          <a:xfrm>
            <a:off x="1752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4" name="Date Placeholder 3"/>
          <p:cNvSpPr>
            <a:spLocks noGrp="1"/>
          </p:cNvSpPr>
          <p:nvPr>
            <p:ph type="dt" sz="quarter" idx="10"/>
          </p:nvPr>
        </p:nvSpPr>
        <p:spPr/>
        <p:txBody>
          <a:bodyPr/>
          <a:lstStyle/>
          <a:p>
            <a:pPr>
              <a:defRPr/>
            </a:pPr>
            <a:fld id="{5F85AE38-9C4F-6B4F-B73F-36DD2D87E053}" type="datetime1">
              <a:rPr lang="en-US" smtClean="0"/>
              <a:pPr>
                <a:defRPr/>
              </a:pPr>
              <a:t>9/20/17</a:t>
            </a:fld>
            <a:endParaRPr lang="en-US" dirty="0"/>
          </a:p>
        </p:txBody>
      </p:sp>
      <p:sp>
        <p:nvSpPr>
          <p:cNvPr id="6" name="Footer Placeholder 5"/>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37</a:t>
            </a:fld>
            <a:endParaRPr lang="en-US"/>
          </a:p>
        </p:txBody>
      </p:sp>
      <p:sp>
        <p:nvSpPr>
          <p:cNvPr id="7" name="TextBox 6"/>
          <p:cNvSpPr txBox="1"/>
          <p:nvPr/>
        </p:nvSpPr>
        <p:spPr>
          <a:xfrm>
            <a:off x="2133600" y="2298701"/>
            <a:ext cx="4586288" cy="461963"/>
          </a:xfrm>
          <a:prstGeom prst="rect">
            <a:avLst/>
          </a:prstGeom>
          <a:noFill/>
        </p:spPr>
        <p:txBody>
          <a:bodyPr wrap="none">
            <a:spAutoFit/>
          </a:bodyPr>
          <a:lstStyle/>
          <a:p>
            <a:pPr>
              <a:defRPr/>
            </a:pPr>
            <a:r>
              <a:rPr lang="en-US" sz="2400" dirty="0"/>
              <a:t>Y = A B C  +  A B C   +  A B C  +  A B C</a:t>
            </a:r>
          </a:p>
        </p:txBody>
      </p:sp>
      <p:cxnSp>
        <p:nvCxnSpPr>
          <p:cNvPr id="9" name="Straight Connector 8"/>
          <p:cNvCxnSpPr/>
          <p:nvPr/>
        </p:nvCxnSpPr>
        <p:spPr>
          <a:xfrm>
            <a:off x="2628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935413" y="2379664"/>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19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604125" y="3425826"/>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2608264" y="2328864"/>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7640639"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429000" y="2354264"/>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7639051"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4487864" y="2328864"/>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7639051"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5605464" y="2354264"/>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2222501" y="3924301"/>
            <a:ext cx="3197225" cy="461963"/>
          </a:xfrm>
          <a:prstGeom prst="rect">
            <a:avLst/>
          </a:prstGeom>
          <a:noFill/>
        </p:spPr>
        <p:txBody>
          <a:bodyPr wrap="none">
            <a:spAutoFit/>
          </a:bodyPr>
          <a:lstStyle/>
          <a:p>
            <a:pPr>
              <a:defRPr/>
            </a:pPr>
            <a:r>
              <a:rPr lang="en-US" sz="2400" dirty="0"/>
              <a:t>Y = B C  +  A (B C   +  B C)</a:t>
            </a:r>
          </a:p>
        </p:txBody>
      </p:sp>
      <p:cxnSp>
        <p:nvCxnSpPr>
          <p:cNvPr id="26" name="Straight Connector 25"/>
          <p:cNvCxnSpPr/>
          <p:nvPr/>
        </p:nvCxnSpPr>
        <p:spPr>
          <a:xfrm>
            <a:off x="3886200" y="3995739"/>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011738" y="3995739"/>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235201" y="4711701"/>
            <a:ext cx="2517775" cy="461963"/>
          </a:xfrm>
          <a:prstGeom prst="rect">
            <a:avLst/>
          </a:prstGeom>
          <a:noFill/>
        </p:spPr>
        <p:txBody>
          <a:bodyPr wrap="none">
            <a:spAutoFit/>
          </a:bodyPr>
          <a:lstStyle/>
          <a:p>
            <a:pPr>
              <a:defRPr/>
            </a:pPr>
            <a:r>
              <a:rPr lang="en-US" sz="2400" dirty="0"/>
              <a:t>Y = B C  +  A (B + C)</a:t>
            </a:r>
          </a:p>
        </p:txBody>
      </p:sp>
      <p:sp>
        <p:nvSpPr>
          <p:cNvPr id="29" name="Oval 28"/>
          <p:cNvSpPr/>
          <p:nvPr/>
        </p:nvSpPr>
        <p:spPr>
          <a:xfrm>
            <a:off x="4140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2066926" y="3954464"/>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2066926" y="4767264"/>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2116139" y="2722563"/>
            <a:ext cx="4776787" cy="1200150"/>
          </a:xfrm>
          <a:prstGeom prst="rect">
            <a:avLst/>
          </a:prstGeom>
          <a:noFill/>
        </p:spPr>
        <p:txBody>
          <a:bodyPr wrap="none">
            <a:spAutoFit/>
          </a:bodyPr>
          <a:lstStyle/>
          <a:p>
            <a:pPr>
              <a:defRPr/>
            </a:pPr>
            <a:r>
              <a:rPr lang="en-US" sz="2400" dirty="0"/>
              <a:t>This is called </a:t>
            </a:r>
            <a:r>
              <a:rPr lang="en-US" sz="2400" i="1" dirty="0"/>
              <a:t>Sum of Products </a:t>
            </a:r>
            <a:r>
              <a:rPr lang="en-US" sz="2400" dirty="0"/>
              <a:t>form;</a:t>
            </a:r>
          </a:p>
          <a:p>
            <a:pPr>
              <a:defRPr/>
            </a:pPr>
            <a:r>
              <a:rPr lang="en-US" sz="2400" dirty="0"/>
              <a:t>Just another way to represent the TT</a:t>
            </a:r>
            <a:br>
              <a:rPr lang="en-US" sz="2400" dirty="0"/>
            </a:br>
            <a:r>
              <a:rPr lang="en-US" sz="2400" dirty="0"/>
              <a:t>as a logical expression</a:t>
            </a:r>
          </a:p>
        </p:txBody>
      </p:sp>
      <p:sp>
        <p:nvSpPr>
          <p:cNvPr id="33" name="TextBox 32"/>
          <p:cNvSpPr txBox="1"/>
          <p:nvPr/>
        </p:nvSpPr>
        <p:spPr>
          <a:xfrm>
            <a:off x="2066926" y="5126038"/>
            <a:ext cx="3090863" cy="831850"/>
          </a:xfrm>
          <a:prstGeom prst="rect">
            <a:avLst/>
          </a:prstGeom>
          <a:noFill/>
        </p:spPr>
        <p:txBody>
          <a:bodyPr wrap="none">
            <a:spAutoFit/>
          </a:bodyPr>
          <a:lstStyle/>
          <a:p>
            <a:pPr>
              <a:defRPr/>
            </a:pPr>
            <a:r>
              <a:rPr lang="en-US" sz="2400" dirty="0"/>
              <a:t>More simplified forms </a:t>
            </a:r>
            <a:br>
              <a:rPr lang="en-US" sz="2400" dirty="0"/>
            </a:br>
            <a:r>
              <a:rPr lang="en-US" sz="2400" dirty="0"/>
              <a:t>(fewer gates and wires)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pic>
        <p:nvPicPr>
          <p:cNvPr id="39939" name="Picture 9"/>
          <p:cNvPicPr>
            <a:picLocks noChangeArrowheads="1"/>
          </p:cNvPicPr>
          <p:nvPr/>
        </p:nvPicPr>
        <p:blipFill>
          <a:blip r:embed="rId3"/>
          <a:srcRect/>
          <a:stretch>
            <a:fillRect/>
          </a:stretch>
        </p:blipFill>
        <p:spPr bwMode="auto">
          <a:xfrm>
            <a:off x="3327401" y="4340226"/>
            <a:ext cx="690563" cy="301625"/>
          </a:xfrm>
          <a:prstGeom prst="rect">
            <a:avLst/>
          </a:prstGeom>
          <a:noFill/>
          <a:ln w="12700">
            <a:noFill/>
            <a:miter lim="800000"/>
            <a:headEnd/>
            <a:tailEnd/>
          </a:ln>
        </p:spPr>
      </p:pic>
      <p:pic>
        <p:nvPicPr>
          <p:cNvPr id="39940" name="Picture 10"/>
          <p:cNvPicPr>
            <a:picLocks noChangeArrowheads="1"/>
          </p:cNvPicPr>
          <p:nvPr/>
        </p:nvPicPr>
        <p:blipFill>
          <a:blip r:embed="rId4"/>
          <a:srcRect/>
          <a:stretch>
            <a:fillRect/>
          </a:stretch>
        </p:blipFill>
        <p:spPr bwMode="auto">
          <a:xfrm>
            <a:off x="3327401" y="5495926"/>
            <a:ext cx="690563" cy="276225"/>
          </a:xfrm>
          <a:prstGeom prst="rect">
            <a:avLst/>
          </a:prstGeom>
          <a:noFill/>
          <a:ln w="12700">
            <a:noFill/>
            <a:miter lim="800000"/>
            <a:headEnd/>
            <a:tailEnd/>
          </a:ln>
        </p:spPr>
      </p:pic>
      <p:pic>
        <p:nvPicPr>
          <p:cNvPr id="39941" name="Picture 11"/>
          <p:cNvPicPr>
            <a:picLocks noChangeArrowheads="1"/>
          </p:cNvPicPr>
          <p:nvPr/>
        </p:nvPicPr>
        <p:blipFill>
          <a:blip r:embed="rId5"/>
          <a:srcRect/>
          <a:stretch>
            <a:fillRect/>
          </a:stretch>
        </p:blipFill>
        <p:spPr bwMode="auto">
          <a:xfrm>
            <a:off x="4679950" y="4340226"/>
            <a:ext cx="750888" cy="301625"/>
          </a:xfrm>
          <a:prstGeom prst="rect">
            <a:avLst/>
          </a:prstGeom>
          <a:noFill/>
          <a:ln w="12700">
            <a:noFill/>
            <a:miter lim="800000"/>
            <a:headEnd/>
            <a:tailEnd/>
          </a:ln>
        </p:spPr>
      </p:pic>
      <p:pic>
        <p:nvPicPr>
          <p:cNvPr id="39942" name="Picture 12"/>
          <p:cNvPicPr>
            <a:picLocks noChangeArrowheads="1"/>
          </p:cNvPicPr>
          <p:nvPr/>
        </p:nvPicPr>
        <p:blipFill>
          <a:blip r:embed="rId6"/>
          <a:srcRect/>
          <a:stretch>
            <a:fillRect/>
          </a:stretch>
        </p:blipFill>
        <p:spPr bwMode="auto">
          <a:xfrm>
            <a:off x="4679950" y="5495926"/>
            <a:ext cx="750888" cy="276225"/>
          </a:xfrm>
          <a:prstGeom prst="rect">
            <a:avLst/>
          </a:prstGeom>
          <a:noFill/>
          <a:ln w="12700">
            <a:noFill/>
            <a:miter lim="800000"/>
            <a:headEnd/>
            <a:tailEnd/>
          </a:ln>
        </p:spPr>
      </p:pic>
      <p:pic>
        <p:nvPicPr>
          <p:cNvPr id="39943" name="Picture 13"/>
          <p:cNvPicPr>
            <a:picLocks noChangeArrowheads="1"/>
          </p:cNvPicPr>
          <p:nvPr/>
        </p:nvPicPr>
        <p:blipFill>
          <a:blip r:embed="rId7"/>
          <a:srcRect/>
          <a:stretch>
            <a:fillRect/>
          </a:stretch>
        </p:blipFill>
        <p:spPr bwMode="auto">
          <a:xfrm>
            <a:off x="3327400" y="3175000"/>
            <a:ext cx="438150" cy="249238"/>
          </a:xfrm>
          <a:prstGeom prst="rect">
            <a:avLst/>
          </a:prstGeom>
          <a:noFill/>
          <a:ln w="12700">
            <a:noFill/>
            <a:miter lim="800000"/>
            <a:headEnd/>
            <a:tailEnd/>
          </a:ln>
        </p:spPr>
      </p:pic>
      <p:pic>
        <p:nvPicPr>
          <p:cNvPr id="39944" name="Picture 14"/>
          <p:cNvPicPr>
            <a:picLocks noChangeArrowheads="1"/>
          </p:cNvPicPr>
          <p:nvPr/>
        </p:nvPicPr>
        <p:blipFill>
          <a:blip r:embed="rId8"/>
          <a:srcRect/>
          <a:stretch>
            <a:fillRect/>
          </a:stretch>
        </p:blipFill>
        <p:spPr bwMode="auto">
          <a:xfrm>
            <a:off x="4679950" y="3175000"/>
            <a:ext cx="501650" cy="249238"/>
          </a:xfrm>
          <a:prstGeom prst="rect">
            <a:avLst/>
          </a:prstGeom>
          <a:noFill/>
          <a:ln w="12700">
            <a:noFill/>
            <a:miter lim="800000"/>
            <a:headEnd/>
            <a:tailEnd/>
          </a:ln>
        </p:spPr>
      </p:pic>
      <p:sp>
        <p:nvSpPr>
          <p:cNvPr id="39945" name="Line 15"/>
          <p:cNvSpPr>
            <a:spLocks noChangeShapeType="1"/>
          </p:cNvSpPr>
          <p:nvPr/>
        </p:nvSpPr>
        <p:spPr bwMode="auto">
          <a:xfrm>
            <a:off x="5364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5475289" y="4648201"/>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5588001" y="4860926"/>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a:t>Combinational Logic Symbols</a:t>
            </a:r>
          </a:p>
        </p:txBody>
      </p:sp>
      <p:sp>
        <p:nvSpPr>
          <p:cNvPr id="39949" name="Text Box 23"/>
          <p:cNvSpPr txBox="1">
            <a:spLocks noChangeArrowheads="1"/>
          </p:cNvSpPr>
          <p:nvPr/>
        </p:nvSpPr>
        <p:spPr bwMode="auto">
          <a:xfrm>
            <a:off x="3821113" y="313372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0" name="Text Box 24"/>
          <p:cNvSpPr txBox="1">
            <a:spLocks noChangeArrowheads="1"/>
          </p:cNvSpPr>
          <p:nvPr/>
        </p:nvSpPr>
        <p:spPr bwMode="auto">
          <a:xfrm>
            <a:off x="3013076" y="422275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1" name="Text Box 25"/>
          <p:cNvSpPr txBox="1">
            <a:spLocks noChangeArrowheads="1"/>
          </p:cNvSpPr>
          <p:nvPr/>
        </p:nvSpPr>
        <p:spPr bwMode="auto">
          <a:xfrm>
            <a:off x="3013076" y="443547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2" name="Text Box 26"/>
          <p:cNvSpPr txBox="1">
            <a:spLocks noChangeArrowheads="1"/>
          </p:cNvSpPr>
          <p:nvPr/>
        </p:nvSpPr>
        <p:spPr bwMode="auto">
          <a:xfrm>
            <a:off x="4081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4043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3001963" y="3132138"/>
            <a:ext cx="29051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5" name="Text Box 29"/>
          <p:cNvSpPr txBox="1">
            <a:spLocks noChangeArrowheads="1"/>
          </p:cNvSpPr>
          <p:nvPr/>
        </p:nvSpPr>
        <p:spPr bwMode="auto">
          <a:xfrm>
            <a:off x="3009901" y="537210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6" name="Text Box 30"/>
          <p:cNvSpPr txBox="1">
            <a:spLocks noChangeArrowheads="1"/>
          </p:cNvSpPr>
          <p:nvPr/>
        </p:nvSpPr>
        <p:spPr bwMode="auto">
          <a:xfrm>
            <a:off x="3009901"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7688263" y="4302126"/>
            <a:ext cx="2603500" cy="1228725"/>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a:solidFill>
                  <a:srgbClr val="000000"/>
                </a:solidFill>
                <a:latin typeface="Calibri" charset="0"/>
              </a:rPr>
              <a:t>Easy to implement</a:t>
            </a:r>
            <a:br>
              <a:rPr lang="en-US">
                <a:solidFill>
                  <a:srgbClr val="000000"/>
                </a:solidFill>
                <a:latin typeface="Calibri" charset="0"/>
              </a:rPr>
            </a:br>
            <a:r>
              <a:rPr lang="en-US">
                <a:solidFill>
                  <a:srgbClr val="000000"/>
                </a:solidFill>
                <a:latin typeface="Calibri" charset="0"/>
              </a:rPr>
              <a:t>with CMOS transistors</a:t>
            </a:r>
            <a:br>
              <a:rPr lang="en-US">
                <a:solidFill>
                  <a:srgbClr val="000000"/>
                </a:solidFill>
                <a:latin typeface="Calibri" charset="0"/>
              </a:rPr>
            </a:br>
            <a:r>
              <a:rPr lang="en-US">
                <a:solidFill>
                  <a:srgbClr val="000000"/>
                </a:solidFill>
                <a:latin typeface="Calibri" charset="0"/>
              </a:rPr>
              <a:t>(the switches we have</a:t>
            </a:r>
            <a:br>
              <a:rPr lang="en-US">
                <a:solidFill>
                  <a:srgbClr val="000000"/>
                </a:solidFill>
                <a:latin typeface="Calibri" charset="0"/>
              </a:rPr>
            </a:br>
            <a:r>
              <a:rPr lang="en-US">
                <a:solidFill>
                  <a:srgbClr val="000000"/>
                </a:solidFill>
                <a:latin typeface="Calibri" charset="0"/>
              </a:rPr>
              <a:t>available and use most)</a:t>
            </a:r>
          </a:p>
        </p:txBody>
      </p:sp>
      <p:sp>
        <p:nvSpPr>
          <p:cNvPr id="24" name="Date Placeholder 23"/>
          <p:cNvSpPr>
            <a:spLocks noGrp="1"/>
          </p:cNvSpPr>
          <p:nvPr>
            <p:ph type="dt" sz="quarter" idx="10"/>
          </p:nvPr>
        </p:nvSpPr>
        <p:spPr/>
        <p:txBody>
          <a:bodyPr/>
          <a:lstStyle/>
          <a:p>
            <a:pPr>
              <a:defRPr/>
            </a:pPr>
            <a:fld id="{FE7E9D02-8EB4-5049-9AA1-84EC5BDCDCB4}" type="datetime1">
              <a:rPr lang="en-US" smtClean="0"/>
              <a:pPr>
                <a:defRPr/>
              </a:pPr>
              <a:t>9/20/17</a:t>
            </a:fld>
            <a:endParaRPr lang="en-US"/>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38</a:t>
            </a:fld>
            <a:endParaRPr lang="en-US"/>
          </a:p>
        </p:txBody>
      </p:sp>
      <p:sp>
        <p:nvSpPr>
          <p:cNvPr id="39960" name="Rectangle 32"/>
          <p:cNvSpPr>
            <a:spLocks noGrp="1" noChangeArrowheads="1"/>
          </p:cNvSpPr>
          <p:nvPr>
            <p:ph type="body" idx="1"/>
          </p:nvPr>
        </p:nvSpPr>
        <p:spPr>
          <a:xfrm>
            <a:off x="1930400" y="1600201"/>
            <a:ext cx="8178800" cy="3910013"/>
          </a:xfrm>
        </p:spPr>
        <p:txBody>
          <a:bodyPr/>
          <a:lstStyle/>
          <a:p>
            <a:pPr eaLnBrk="1" hangingPunct="1">
              <a:lnSpc>
                <a:spcPct val="90000"/>
              </a:lnSpc>
            </a:pPr>
            <a:r>
              <a:rPr lang="en-US" sz="2400"/>
              <a:t>Common combinational logic systems have standard symbols called logic gates</a:t>
            </a:r>
            <a:r>
              <a:rPr lang="en-US" sz="2000"/>
              <a:t/>
            </a:r>
            <a:br>
              <a:rPr lang="en-US" sz="2000"/>
            </a:br>
            <a:endParaRPr lang="en-US" sz="2000"/>
          </a:p>
          <a:p>
            <a:pPr lvl="1" eaLnBrk="1" hangingPunct="1">
              <a:lnSpc>
                <a:spcPct val="110000"/>
              </a:lnSpc>
            </a:pPr>
            <a:r>
              <a:rPr lang="en-US" sz="1800"/>
              <a:t>Buffer, NOT</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AND, NAND</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OR, NOR</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rgbClr val="BFBFBF"/>
                </a:solidFill>
              </a:rPr>
              <a:t>Gates and Truth Tables for Circuits</a:t>
            </a:r>
          </a:p>
          <a:p>
            <a:pPr eaLnBrk="1" hangingPunct="1"/>
            <a:r>
              <a:rPr lang="en-US" dirty="0" smtClean="0"/>
              <a:t>Boolean Algebra</a:t>
            </a:r>
          </a:p>
          <a:p>
            <a:pPr eaLnBrk="1" hangingPunct="1"/>
            <a:r>
              <a:rPr lang="en-US" dirty="0" err="1" smtClean="0">
                <a:solidFill>
                  <a:srgbClr val="BFBFBF"/>
                </a:solidFill>
              </a:rPr>
              <a:t>Logisim</a:t>
            </a:r>
            <a:r>
              <a:rPr lang="en-US" dirty="0" smtClean="0">
                <a:solidFill>
                  <a:srgbClr val="BFBFBF"/>
                </a:solidFill>
              </a:rPr>
              <a:t> if there is time</a:t>
            </a: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39</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extLst>
      <p:ext uri="{BB962C8B-B14F-4D97-AF65-F5344CB8AC3E}">
        <p14:creationId xmlns:p14="http://schemas.microsoft.com/office/powerpoint/2010/main" val="1304019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Four Types of Addresses</a:t>
            </a:r>
            <a:endParaRPr lang="en-US" dirty="0"/>
          </a:p>
        </p:txBody>
      </p:sp>
      <p:sp>
        <p:nvSpPr>
          <p:cNvPr id="2321411" name="Rectangle 3"/>
          <p:cNvSpPr>
            <a:spLocks noGrp="1" noChangeArrowheads="1"/>
          </p:cNvSpPr>
          <p:nvPr>
            <p:ph idx="1"/>
          </p:nvPr>
        </p:nvSpPr>
        <p:spPr>
          <a:xfrm>
            <a:off x="401778" y="1600201"/>
            <a:ext cx="11582400" cy="4525963"/>
          </a:xfrm>
        </p:spPr>
        <p:txBody>
          <a:bodyPr>
            <a:normAutofit/>
          </a:bodyPr>
          <a:lstStyle/>
          <a:p>
            <a:r>
              <a:rPr lang="en-US" dirty="0"/>
              <a:t>PC-Relative Addressing (</a:t>
            </a:r>
            <a:r>
              <a:rPr lang="en-US" b="1" dirty="0" err="1">
                <a:latin typeface="Courier" charset="0"/>
                <a:ea typeface="Courier" charset="0"/>
                <a:cs typeface="Courier" charset="0"/>
              </a:rPr>
              <a:t>beq</a:t>
            </a:r>
            <a:r>
              <a:rPr lang="en-US" dirty="0">
                <a:latin typeface="+mj-lt"/>
                <a:ea typeface="Courier" charset="0"/>
                <a:cs typeface="Courier" charset="0"/>
              </a:rPr>
              <a:t>, </a:t>
            </a:r>
            <a:r>
              <a:rPr lang="en-US" b="1" dirty="0" err="1" smtClean="0">
                <a:latin typeface="Courier" charset="0"/>
                <a:ea typeface="Courier" charset="0"/>
                <a:cs typeface="Courier" charset="0"/>
              </a:rPr>
              <a:t>bne</a:t>
            </a:r>
            <a:r>
              <a:rPr lang="en-US" b="1" dirty="0" smtClean="0">
                <a:latin typeface="+mj-lt"/>
                <a:ea typeface="Courier" charset="0"/>
                <a:cs typeface="Courier" charset="0"/>
              </a:rPr>
              <a:t>, </a:t>
            </a:r>
            <a:r>
              <a:rPr lang="en-US" b="1" dirty="0" err="1" smtClean="0">
                <a:latin typeface="Courier" charset="0"/>
                <a:ea typeface="Courier" charset="0"/>
                <a:cs typeface="Courier" charset="0"/>
              </a:rPr>
              <a:t>jal</a:t>
            </a:r>
            <a:r>
              <a:rPr lang="en-US" b="1" dirty="0" smtClean="0">
                <a:latin typeface="Courier" charset="0"/>
                <a:ea typeface="Courier" charset="0"/>
                <a:cs typeface="Courier" charset="0"/>
              </a:rPr>
              <a:t>; </a:t>
            </a:r>
            <a:r>
              <a:rPr lang="en-US" b="1" dirty="0" err="1" smtClean="0">
                <a:latin typeface="Courier" charset="0"/>
                <a:ea typeface="Courier" charset="0"/>
                <a:cs typeface="Courier" charset="0"/>
              </a:rPr>
              <a:t>lla</a:t>
            </a:r>
            <a:r>
              <a:rPr lang="en-US" b="1" dirty="0" smtClean="0">
                <a:latin typeface="Courier" charset="0"/>
                <a:ea typeface="Courier" charset="0"/>
                <a:cs typeface="Courier" charset="0"/>
              </a:rPr>
              <a:t>: </a:t>
            </a:r>
            <a:r>
              <a:rPr lang="en-US" b="1" dirty="0" err="1" smtClean="0">
                <a:latin typeface="Courier" charset="0"/>
                <a:ea typeface="Courier" charset="0"/>
                <a:cs typeface="Courier" charset="0"/>
              </a:rPr>
              <a:t>auipc</a:t>
            </a:r>
            <a:r>
              <a:rPr lang="en-US" b="1" dirty="0" smtClean="0">
                <a:latin typeface="Courier" charset="0"/>
                <a:ea typeface="Courier" charset="0"/>
                <a:cs typeface="Courier" charset="0"/>
              </a:rPr>
              <a:t>/</a:t>
            </a:r>
            <a:r>
              <a:rPr lang="en-US" b="1" dirty="0" err="1" smtClean="0">
                <a:latin typeface="Courier" charset="0"/>
                <a:ea typeface="Courier" charset="0"/>
                <a:cs typeface="Courier" charset="0"/>
              </a:rPr>
              <a:t>addi</a:t>
            </a:r>
            <a:r>
              <a:rPr lang="en-US" dirty="0" smtClean="0"/>
              <a:t>)</a:t>
            </a:r>
          </a:p>
          <a:p>
            <a:pPr lvl="1">
              <a:buClr>
                <a:schemeClr val="tx1"/>
              </a:buClr>
            </a:pPr>
            <a:r>
              <a:rPr lang="en-US" dirty="0" smtClean="0">
                <a:solidFill>
                  <a:schemeClr val="accent2"/>
                </a:solidFill>
              </a:rPr>
              <a:t>Never need to relocate (PIC: position independent code)</a:t>
            </a:r>
            <a:endParaRPr lang="en-US" dirty="0">
              <a:solidFill>
                <a:schemeClr val="accent2"/>
              </a:solidFill>
            </a:endParaRPr>
          </a:p>
          <a:p>
            <a:r>
              <a:rPr lang="en-US" dirty="0"/>
              <a:t>Absolute </a:t>
            </a:r>
            <a:r>
              <a:rPr lang="en-US" dirty="0" smtClean="0"/>
              <a:t>Function Address (</a:t>
            </a:r>
            <a:r>
              <a:rPr lang="en-US" b="1" dirty="0" smtClean="0">
                <a:latin typeface="Courier" charset="0"/>
                <a:ea typeface="Courier" charset="0"/>
                <a:cs typeface="Courier" charset="0"/>
              </a:rPr>
              <a:t>la</a:t>
            </a:r>
            <a:r>
              <a:rPr lang="en-US" dirty="0" smtClean="0"/>
              <a:t>: </a:t>
            </a:r>
            <a:r>
              <a:rPr lang="en-US" b="1" dirty="0" err="1" smtClean="0">
                <a:latin typeface="Courier"/>
              </a:rPr>
              <a:t>auipc</a:t>
            </a:r>
            <a:r>
              <a:rPr lang="en-US" b="1" dirty="0" smtClean="0">
                <a:latin typeface="Courier"/>
              </a:rPr>
              <a:t>/</a:t>
            </a:r>
            <a:r>
              <a:rPr lang="en-US" b="1" dirty="0" err="1" smtClean="0">
                <a:latin typeface="Courier"/>
              </a:rPr>
              <a:t>lw</a:t>
            </a:r>
            <a:r>
              <a:rPr lang="en-US" b="1" dirty="0" smtClean="0">
                <a:latin typeface="Courier"/>
              </a:rPr>
              <a:t> + </a:t>
            </a:r>
            <a:r>
              <a:rPr lang="en-US" b="1" dirty="0" err="1" smtClean="0">
                <a:latin typeface="Courier"/>
              </a:rPr>
              <a:t>jalr</a:t>
            </a:r>
            <a:r>
              <a:rPr lang="en-US" dirty="0" smtClean="0"/>
              <a:t>)</a:t>
            </a:r>
          </a:p>
          <a:p>
            <a:pPr lvl="1"/>
            <a:r>
              <a:rPr lang="en-US" dirty="0" smtClean="0"/>
              <a:t>Always </a:t>
            </a:r>
            <a:r>
              <a:rPr lang="en-US" dirty="0"/>
              <a:t>relocate</a:t>
            </a:r>
          </a:p>
          <a:p>
            <a:r>
              <a:rPr lang="en-US" dirty="0"/>
              <a:t>External </a:t>
            </a:r>
            <a:r>
              <a:rPr lang="en-US" dirty="0" smtClean="0"/>
              <a:t>Function Reference (</a:t>
            </a:r>
            <a:r>
              <a:rPr lang="en-US" b="1" dirty="0" smtClean="0">
                <a:latin typeface="Courier" charset="0"/>
                <a:ea typeface="Courier" charset="0"/>
                <a:cs typeface="Courier" charset="0"/>
              </a:rPr>
              <a:t>la</a:t>
            </a:r>
            <a:r>
              <a:rPr lang="en-US" dirty="0" smtClean="0"/>
              <a:t>: </a:t>
            </a:r>
            <a:r>
              <a:rPr lang="en-US" b="1" dirty="0" err="1" smtClean="0">
                <a:latin typeface="Courier" charset="0"/>
                <a:ea typeface="Courier" charset="0"/>
                <a:cs typeface="Courier" charset="0"/>
              </a:rPr>
              <a:t>auipc</a:t>
            </a:r>
            <a:r>
              <a:rPr lang="en-US" b="1" dirty="0" smtClean="0">
                <a:latin typeface="Courier" charset="0"/>
                <a:ea typeface="Courier" charset="0"/>
                <a:cs typeface="Courier" charset="0"/>
              </a:rPr>
              <a:t>/</a:t>
            </a:r>
            <a:r>
              <a:rPr lang="en-US" b="1" dirty="0" err="1" smtClean="0">
                <a:latin typeface="Courier" charset="0"/>
                <a:ea typeface="Courier" charset="0"/>
                <a:cs typeface="Courier" charset="0"/>
              </a:rPr>
              <a:t>lw</a:t>
            </a:r>
            <a:r>
              <a:rPr lang="en-US" b="1" dirty="0" smtClean="0">
                <a:latin typeface="Courier" charset="0"/>
                <a:ea typeface="Courier" charset="0"/>
                <a:cs typeface="Courier" charset="0"/>
              </a:rPr>
              <a:t> + </a:t>
            </a:r>
            <a:r>
              <a:rPr lang="en-US" b="1" dirty="0" err="1" smtClean="0">
                <a:latin typeface="Courier" charset="0"/>
                <a:ea typeface="Courier" charset="0"/>
                <a:cs typeface="Courier" charset="0"/>
              </a:rPr>
              <a:t>jalr</a:t>
            </a:r>
            <a:r>
              <a:rPr lang="en-US" dirty="0" smtClean="0"/>
              <a:t>)</a:t>
            </a:r>
          </a:p>
          <a:p>
            <a:pPr lvl="1"/>
            <a:r>
              <a:rPr lang="en-US" dirty="0" smtClean="0"/>
              <a:t>Always </a:t>
            </a:r>
            <a:r>
              <a:rPr lang="en-US" dirty="0"/>
              <a:t>relocate</a:t>
            </a:r>
          </a:p>
          <a:p>
            <a:r>
              <a:rPr lang="en-US" dirty="0" smtClean="0"/>
              <a:t>Static Data References (</a:t>
            </a:r>
            <a:r>
              <a:rPr lang="en-US" b="1" dirty="0" err="1" smtClean="0">
                <a:latin typeface="Courier"/>
              </a:rPr>
              <a:t>lui</a:t>
            </a:r>
            <a:r>
              <a:rPr lang="en-US" dirty="0" smtClean="0"/>
              <a:t>/</a:t>
            </a:r>
            <a:r>
              <a:rPr lang="en-US" b="1" dirty="0" err="1" smtClean="0">
                <a:latin typeface="Courier"/>
              </a:rPr>
              <a:t>addi</a:t>
            </a:r>
            <a:r>
              <a:rPr lang="en-US" dirty="0" smtClean="0"/>
              <a:t>)</a:t>
            </a:r>
          </a:p>
          <a:p>
            <a:pPr lvl="1"/>
            <a:r>
              <a:rPr lang="en-US" dirty="0" smtClean="0"/>
              <a:t>Always </a:t>
            </a:r>
            <a:r>
              <a:rPr lang="en-US" dirty="0"/>
              <a:t>relocate </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4</a:t>
            </a:fld>
            <a:endParaRPr lang="en-US" dirty="0">
              <a:latin typeface="+mj-lt"/>
            </a:endParaRP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#9</a:t>
            </a:r>
            <a:endParaRPr lang="en-US" dirty="0"/>
          </a:p>
        </p:txBody>
      </p:sp>
    </p:spTree>
    <p:extLst>
      <p:ext uri="{BB962C8B-B14F-4D97-AF65-F5344CB8AC3E}">
        <p14:creationId xmlns:p14="http://schemas.microsoft.com/office/powerpoint/2010/main" val="1479871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1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1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1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1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1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14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214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1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4" name="Date Placeholder 3"/>
          <p:cNvSpPr>
            <a:spLocks noGrp="1"/>
          </p:cNvSpPr>
          <p:nvPr>
            <p:ph type="dt" sz="half" idx="10"/>
          </p:nvPr>
        </p:nvSpPr>
        <p:spPr/>
        <p:txBody>
          <a:bodyPr/>
          <a:lstStyle/>
          <a:p>
            <a:fld id="{CE7987C2-7360-144F-AF45-08CF54C6CDFC}"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dirty="0"/>
          </a:p>
        </p:txBody>
      </p:sp>
      <p:cxnSp>
        <p:nvCxnSpPr>
          <p:cNvPr id="14" name="Straight Connector 13"/>
          <p:cNvCxnSpPr/>
          <p:nvPr/>
        </p:nvCxnSpPr>
        <p:spPr>
          <a:xfrm flipV="1">
            <a:off x="2290795" y="4574255"/>
            <a:ext cx="247161" cy="211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74872" y="5111262"/>
            <a:ext cx="2566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a:blip r:embed="rId2"/>
          <a:srcRect l="-10658" r="-10658"/>
          <a:stretch>
            <a:fillRect/>
          </a:stretch>
        </p:blipFill>
        <p:spPr/>
      </p:pic>
      <p:sp>
        <p:nvSpPr>
          <p:cNvPr id="5" name="Date Placeholder 4"/>
          <p:cNvSpPr>
            <a:spLocks noGrp="1"/>
          </p:cNvSpPr>
          <p:nvPr>
            <p:ph type="dt" sz="quarter" idx="10"/>
          </p:nvPr>
        </p:nvSpPr>
        <p:spPr/>
        <p:txBody>
          <a:bodyPr/>
          <a:lstStyle/>
          <a:p>
            <a:pPr>
              <a:defRPr/>
            </a:pPr>
            <a:fld id="{F1D4BBAB-3381-D34E-8ECE-99C9885D971F}" type="datetime1">
              <a:rPr lang="en-US" smtClean="0"/>
              <a:pPr>
                <a:defRPr/>
              </a:pPr>
              <a:t>9/20/17</a:t>
            </a:fld>
            <a:endParaRPr lang="en-US"/>
          </a:p>
        </p:txBody>
      </p:sp>
      <p:sp>
        <p:nvSpPr>
          <p:cNvPr id="7" name="Footer Placeholder 6"/>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676400" y="1905001"/>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a:ea typeface="新細明體" charset="-120"/>
                <a:cs typeface="新細明體" charset="-120"/>
              </a:rPr>
              <a:t>Laws of Boolean Algebra</a:t>
            </a:r>
          </a:p>
        </p:txBody>
      </p:sp>
      <p:sp>
        <p:nvSpPr>
          <p:cNvPr id="5" name="Date Placeholder 4"/>
          <p:cNvSpPr>
            <a:spLocks noGrp="1"/>
          </p:cNvSpPr>
          <p:nvPr>
            <p:ph type="dt" sz="quarter" idx="10"/>
          </p:nvPr>
        </p:nvSpPr>
        <p:spPr/>
        <p:txBody>
          <a:bodyPr/>
          <a:lstStyle/>
          <a:p>
            <a:pPr>
              <a:defRPr/>
            </a:pPr>
            <a:fld id="{70EA3054-A29D-1C4D-B4E1-8F569C324E35}" type="datetime1">
              <a:rPr lang="en-US" smtClean="0"/>
              <a:pPr>
                <a:defRPr/>
              </a:pPr>
              <a:t>9/20/17</a:t>
            </a:fld>
            <a:endParaRPr lang="en-US"/>
          </a:p>
        </p:txBody>
      </p:sp>
      <p:sp>
        <p:nvSpPr>
          <p:cNvPr id="7" name="Footer Placeholder 6"/>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42</a:t>
            </a:fld>
            <a:endParaRPr lang="en-US"/>
          </a:p>
        </p:txBody>
      </p:sp>
      <p:grpSp>
        <p:nvGrpSpPr>
          <p:cNvPr id="11" name="Group 10"/>
          <p:cNvGrpSpPr/>
          <p:nvPr/>
        </p:nvGrpSpPr>
        <p:grpSpPr>
          <a:xfrm>
            <a:off x="1723573" y="1858076"/>
            <a:ext cx="2524850" cy="3785652"/>
            <a:chOff x="241298" y="1803648"/>
            <a:chExt cx="2524850" cy="3785652"/>
          </a:xfrm>
          <a:effectLst/>
        </p:grpSpPr>
        <p:sp>
          <p:nvSpPr>
            <p:cNvPr id="2" name="TextBox 1"/>
            <p:cNvSpPr txBox="1"/>
            <p:nvPr/>
          </p:nvSpPr>
          <p:spPr>
            <a:xfrm>
              <a:off x="241298" y="1803648"/>
              <a:ext cx="2524850" cy="3785652"/>
            </a:xfrm>
            <a:prstGeom prst="rect">
              <a:avLst/>
            </a:prstGeom>
            <a:solidFill>
              <a:schemeClr val="bg1"/>
            </a:solidFill>
          </p:spPr>
          <p:txBody>
            <a:bodyPr wrap="none" rtlCol="0">
              <a:spAutoFit/>
            </a:bodyPr>
            <a:lstStyle/>
            <a:p>
              <a:pPr algn="ctr"/>
              <a:r>
                <a:rPr lang="en-US" sz="2400" dirty="0"/>
                <a:t>X X = 0</a:t>
              </a:r>
            </a:p>
            <a:p>
              <a:pPr algn="ctr"/>
              <a:r>
                <a:rPr lang="en-US" sz="2400" dirty="0"/>
                <a:t>X 0 = 0</a:t>
              </a:r>
            </a:p>
            <a:p>
              <a:pPr algn="ctr"/>
              <a:r>
                <a:rPr lang="en-US" sz="2400" dirty="0"/>
                <a:t>X 1 = X</a:t>
              </a:r>
            </a:p>
            <a:p>
              <a:pPr algn="ctr"/>
              <a:r>
                <a:rPr lang="en-US" sz="2400" dirty="0"/>
                <a:t>X X = X</a:t>
              </a:r>
            </a:p>
            <a:p>
              <a:pPr algn="ctr"/>
              <a:r>
                <a:rPr lang="en-US" sz="2400" dirty="0"/>
                <a:t>X Y = Y X</a:t>
              </a:r>
            </a:p>
            <a:p>
              <a:pPr algn="ctr"/>
              <a:r>
                <a:rPr lang="en-US" sz="2400" dirty="0"/>
                <a:t>(X Y) Z = Z (Y Z)</a:t>
              </a:r>
            </a:p>
            <a:p>
              <a:pPr algn="ctr"/>
              <a:r>
                <a:rPr lang="en-US" sz="2400" dirty="0"/>
                <a:t>X (Y + Z) = X Y + X Z</a:t>
              </a:r>
            </a:p>
            <a:p>
              <a:pPr algn="ctr"/>
              <a:r>
                <a:rPr lang="en-US" sz="2400" dirty="0"/>
                <a:t>X Y + X = X</a:t>
              </a:r>
            </a:p>
            <a:p>
              <a:pPr algn="ctr"/>
              <a:r>
                <a:rPr lang="en-US" sz="2400" dirty="0"/>
                <a:t>X Y + X = X + Y</a:t>
              </a:r>
            </a:p>
            <a:p>
              <a:pPr algn="ctr"/>
              <a:r>
                <a:rPr lang="en-US" sz="2400" dirty="0"/>
                <a:t>X Y = X + Y</a:t>
              </a:r>
            </a:p>
          </p:txBody>
        </p:sp>
        <p:cxnSp>
          <p:nvCxnSpPr>
            <p:cNvPr id="4" name="Straight Connector 3"/>
            <p:cNvCxnSpPr/>
            <p:nvPr/>
          </p:nvCxnSpPr>
          <p:spPr>
            <a:xfrm>
              <a:off x="1302659" y="1905000"/>
              <a:ext cx="195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0809" y="4822379"/>
              <a:ext cx="2183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913" y="5192493"/>
              <a:ext cx="4680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657109" y="1901619"/>
            <a:ext cx="2932213" cy="3785652"/>
            <a:chOff x="636335" y="1803648"/>
            <a:chExt cx="1734776" cy="3785652"/>
          </a:xfrm>
          <a:effectLst/>
        </p:grpSpPr>
        <p:sp>
          <p:nvSpPr>
            <p:cNvPr id="18" name="TextBox 17"/>
            <p:cNvSpPr txBox="1"/>
            <p:nvPr/>
          </p:nvSpPr>
          <p:spPr>
            <a:xfrm>
              <a:off x="636335" y="1803648"/>
              <a:ext cx="1734776" cy="3785652"/>
            </a:xfrm>
            <a:prstGeom prst="rect">
              <a:avLst/>
            </a:prstGeom>
            <a:solidFill>
              <a:schemeClr val="bg1"/>
            </a:solidFill>
            <a:effectLst/>
          </p:spPr>
          <p:txBody>
            <a:bodyPr wrap="none" rtlCol="0">
              <a:spAutoFit/>
            </a:bodyPr>
            <a:lstStyle/>
            <a:p>
              <a:pPr algn="ctr"/>
              <a:r>
                <a:rPr lang="en-US" sz="2400" dirty="0"/>
                <a:t>X +  X = 1</a:t>
              </a:r>
            </a:p>
            <a:p>
              <a:pPr algn="ctr"/>
              <a:r>
                <a:rPr lang="en-US" sz="2400" dirty="0"/>
                <a:t>X + 1 = 1</a:t>
              </a:r>
            </a:p>
            <a:p>
              <a:pPr algn="ctr"/>
              <a:r>
                <a:rPr lang="en-US" sz="2400" dirty="0"/>
                <a:t>X + 0 = X</a:t>
              </a:r>
            </a:p>
            <a:p>
              <a:pPr algn="ctr"/>
              <a:r>
                <a:rPr lang="en-US" sz="2400" dirty="0"/>
                <a:t>X + X = X</a:t>
              </a:r>
            </a:p>
            <a:p>
              <a:pPr algn="ctr"/>
              <a:r>
                <a:rPr lang="en-US" sz="2400" dirty="0"/>
                <a:t>X + Y = Y + X</a:t>
              </a:r>
            </a:p>
            <a:p>
              <a:pPr algn="ctr"/>
              <a:r>
                <a:rPr lang="en-US" sz="2400" dirty="0"/>
                <a:t>(X + Y) + Z = Z + (Y + Z)</a:t>
              </a:r>
            </a:p>
            <a:p>
              <a:pPr algn="ctr"/>
              <a:r>
                <a:rPr lang="en-US" sz="2400" dirty="0"/>
                <a:t>X + Y Z = (X + Y) (X + Z)</a:t>
              </a:r>
            </a:p>
            <a:p>
              <a:pPr algn="ctr"/>
              <a:r>
                <a:rPr lang="en-US" sz="2400" dirty="0"/>
                <a:t>(X + Y) X = X</a:t>
              </a:r>
            </a:p>
            <a:p>
              <a:pPr algn="ctr"/>
              <a:r>
                <a:rPr lang="en-US" sz="2400" dirty="0"/>
                <a:t>(X + Y) X = X Y</a:t>
              </a:r>
            </a:p>
            <a:p>
              <a:pPr algn="ctr"/>
              <a:r>
                <a:rPr lang="en-US" sz="2400" dirty="0"/>
                <a:t>X + Y = X Y</a:t>
              </a:r>
            </a:p>
          </p:txBody>
        </p:sp>
        <p:cxnSp>
          <p:nvCxnSpPr>
            <p:cNvPr id="19" name="Straight Connector 18"/>
            <p:cNvCxnSpPr/>
            <p:nvPr/>
          </p:nvCxnSpPr>
          <p:spPr>
            <a:xfrm flipV="1">
              <a:off x="1465081" y="1911804"/>
              <a:ext cx="116462"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5569" y="4820104"/>
              <a:ext cx="11646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98790" y="5191579"/>
              <a:ext cx="388401" cy="9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7811876" y="1872591"/>
            <a:ext cx="2856125" cy="3785652"/>
          </a:xfrm>
          <a:prstGeom prst="rect">
            <a:avLst/>
          </a:prstGeom>
          <a:solidFill>
            <a:schemeClr val="bg1"/>
          </a:solidFill>
        </p:spPr>
        <p:txBody>
          <a:bodyPr wrap="square" rtlCol="0">
            <a:spAutoFit/>
          </a:bodyPr>
          <a:lstStyle/>
          <a:p>
            <a:pPr algn="ctr"/>
            <a:r>
              <a:rPr lang="en-US" sz="2400" dirty="0"/>
              <a:t>Complementarity</a:t>
            </a:r>
          </a:p>
          <a:p>
            <a:pPr algn="ctr"/>
            <a:r>
              <a:rPr lang="en-US" sz="2400" dirty="0"/>
              <a:t>Laws of 0’s and 1’s</a:t>
            </a:r>
          </a:p>
          <a:p>
            <a:pPr algn="ctr"/>
            <a:r>
              <a:rPr lang="en-US" sz="2400" dirty="0"/>
              <a:t>Identities</a:t>
            </a:r>
          </a:p>
          <a:p>
            <a:pPr algn="ctr"/>
            <a:r>
              <a:rPr lang="en-US" sz="2400" dirty="0"/>
              <a:t>Idempotent Laws</a:t>
            </a:r>
          </a:p>
          <a:p>
            <a:pPr algn="ctr"/>
            <a:r>
              <a:rPr lang="en-US" sz="2400" dirty="0" err="1"/>
              <a:t>Commutativity</a:t>
            </a:r>
            <a:endParaRPr lang="en-US" sz="2400" dirty="0"/>
          </a:p>
          <a:p>
            <a:pPr algn="ctr"/>
            <a:r>
              <a:rPr lang="en-US" sz="2400" dirty="0"/>
              <a:t>Associativity</a:t>
            </a:r>
          </a:p>
          <a:p>
            <a:pPr algn="ctr"/>
            <a:r>
              <a:rPr lang="en-US" sz="2400" dirty="0"/>
              <a:t>Distribution</a:t>
            </a:r>
          </a:p>
          <a:p>
            <a:pPr algn="ctr"/>
            <a:r>
              <a:rPr lang="en-US" sz="2400" dirty="0"/>
              <a:t>Uniting Theorem</a:t>
            </a:r>
          </a:p>
          <a:p>
            <a:pPr algn="ctr"/>
            <a:r>
              <a:rPr lang="en-US" sz="2400" dirty="0"/>
              <a:t>United Theorem v. 2</a:t>
            </a:r>
          </a:p>
          <a:p>
            <a:pPr algn="ctr"/>
            <a:r>
              <a:rPr lang="en-US" sz="2400" dirty="0" err="1"/>
              <a:t>DeMorgan’s</a:t>
            </a:r>
            <a:r>
              <a:rPr lang="en-US" sz="2400" dirty="0"/>
              <a:t> Law</a:t>
            </a:r>
          </a:p>
        </p:txBody>
      </p:sp>
      <p:cxnSp>
        <p:nvCxnSpPr>
          <p:cNvPr id="28" name="Straight Connector 27"/>
          <p:cNvCxnSpPr/>
          <p:nvPr/>
        </p:nvCxnSpPr>
        <p:spPr>
          <a:xfrm>
            <a:off x="2976211" y="5260613"/>
            <a:ext cx="195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13703" y="5257518"/>
            <a:ext cx="195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416" y="5296391"/>
            <a:ext cx="195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598441" y="5293296"/>
            <a:ext cx="1953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4" name="Date Placeholder 3"/>
          <p:cNvSpPr>
            <a:spLocks noGrp="1"/>
          </p:cNvSpPr>
          <p:nvPr>
            <p:ph type="dt" sz="quarter" idx="10"/>
          </p:nvPr>
        </p:nvSpPr>
        <p:spPr/>
        <p:txBody>
          <a:bodyPr/>
          <a:lstStyle/>
          <a:p>
            <a:pPr>
              <a:defRPr/>
            </a:pPr>
            <a:fld id="{68FD4DDA-4D9A-CB4D-AB7F-0A6BC10A6119}" type="datetime1">
              <a:rPr lang="en-US" smtClean="0"/>
              <a:pPr>
                <a:defRPr/>
              </a:pPr>
              <a:t>9/20/17</a:t>
            </a:fld>
            <a:endParaRPr lang="en-US"/>
          </a:p>
        </p:txBody>
      </p:sp>
      <p:sp>
        <p:nvSpPr>
          <p:cNvPr id="6" name="Footer Placeholder 5"/>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43</a:t>
            </a:fld>
            <a:endParaRPr lang="en-US"/>
          </a:p>
        </p:txBody>
      </p:sp>
      <p:sp>
        <p:nvSpPr>
          <p:cNvPr id="7" name="Rectangle 6"/>
          <p:cNvSpPr/>
          <p:nvPr/>
        </p:nvSpPr>
        <p:spPr>
          <a:xfrm>
            <a:off x="2253232" y="3352801"/>
            <a:ext cx="9329168"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253232" y="3962401"/>
            <a:ext cx="9329168"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253232" y="4605338"/>
            <a:ext cx="9329168"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2438400" y="381000"/>
            <a:ext cx="8229600" cy="4525963"/>
          </a:xfrm>
        </p:spPr>
      </p:pic>
      <p:sp>
        <p:nvSpPr>
          <p:cNvPr id="4" name="Date Placeholder 3"/>
          <p:cNvSpPr>
            <a:spLocks noGrp="1"/>
          </p:cNvSpPr>
          <p:nvPr>
            <p:ph type="dt" sz="quarter" idx="10"/>
          </p:nvPr>
        </p:nvSpPr>
        <p:spPr/>
        <p:txBody>
          <a:bodyPr/>
          <a:lstStyle/>
          <a:p>
            <a:pPr>
              <a:defRPr/>
            </a:pPr>
            <a:fld id="{CCFCCD8E-FF0E-D94B-9154-1ED0C7838DD6}" type="datetime1">
              <a:rPr lang="en-US" smtClean="0"/>
              <a:pPr>
                <a:defRPr/>
              </a:pPr>
              <a:t>9/20/17</a:t>
            </a:fld>
            <a:endParaRPr lang="en-US"/>
          </a:p>
        </p:txBody>
      </p:sp>
      <p:sp>
        <p:nvSpPr>
          <p:cNvPr id="6" name="Footer Placeholder 5"/>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44</a:t>
            </a:fld>
            <a:endParaRPr lang="en-US"/>
          </a:p>
        </p:txBody>
      </p:sp>
      <p:sp>
        <p:nvSpPr>
          <p:cNvPr id="10" name="TextBox 9"/>
          <p:cNvSpPr txBox="1"/>
          <p:nvPr/>
        </p:nvSpPr>
        <p:spPr>
          <a:xfrm>
            <a:off x="512611" y="1447152"/>
            <a:ext cx="1294946" cy="4524315"/>
          </a:xfrm>
          <a:prstGeom prst="rect">
            <a:avLst/>
          </a:prstGeom>
          <a:noFill/>
        </p:spPr>
        <p:txBody>
          <a:bodyPr wrap="square" rtlCol="0">
            <a:spAutoFit/>
          </a:bodyPr>
          <a:lstStyle/>
          <a:p>
            <a:r>
              <a:rPr lang="en-US" sz="3200" dirty="0"/>
              <a:t>a </a:t>
            </a:r>
            <a:r>
              <a:rPr lang="en-US" sz="3200" dirty="0" err="1"/>
              <a:t>b</a:t>
            </a:r>
            <a:r>
              <a:rPr lang="en-US" sz="3200" dirty="0"/>
              <a:t> </a:t>
            </a:r>
            <a:r>
              <a:rPr lang="en-US" sz="3200" dirty="0" err="1"/>
              <a:t>c</a:t>
            </a:r>
            <a:r>
              <a:rPr lang="en-US" sz="3200" dirty="0"/>
              <a:t> </a:t>
            </a:r>
            <a:r>
              <a:rPr lang="en-US" sz="3200" dirty="0" err="1"/>
              <a:t>y</a:t>
            </a:r>
            <a:endParaRPr lang="en-US" sz="3200" dirty="0"/>
          </a:p>
          <a:p>
            <a:r>
              <a:rPr lang="en-US" sz="3200" dirty="0"/>
              <a:t>0 0 0 0</a:t>
            </a:r>
          </a:p>
          <a:p>
            <a:r>
              <a:rPr lang="en-US" sz="3200" dirty="0"/>
              <a:t>0 0 1 1</a:t>
            </a:r>
          </a:p>
          <a:p>
            <a:r>
              <a:rPr lang="en-US" sz="3200" dirty="0"/>
              <a:t>0 1 0 0</a:t>
            </a:r>
          </a:p>
          <a:p>
            <a:r>
              <a:rPr lang="en-US" sz="3200" dirty="0"/>
              <a:t>0 1 1 1</a:t>
            </a:r>
          </a:p>
          <a:p>
            <a:r>
              <a:rPr lang="en-US" sz="3200" dirty="0"/>
              <a:t>1 0 0 1</a:t>
            </a:r>
          </a:p>
          <a:p>
            <a:r>
              <a:rPr lang="en-US" sz="3200" dirty="0"/>
              <a:t>1 0 1 1</a:t>
            </a:r>
          </a:p>
          <a:p>
            <a:r>
              <a:rPr lang="en-US" sz="3200" dirty="0"/>
              <a:t>1 1 0 1</a:t>
            </a:r>
          </a:p>
          <a:p>
            <a:r>
              <a:rPr lang="en-US" sz="3200" dirty="0"/>
              <a:t>1 1 1 1</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51203" name="Rectangle 9"/>
          <p:cNvSpPr>
            <a:spLocks noChangeArrowheads="1"/>
          </p:cNvSpPr>
          <p:nvPr/>
        </p:nvSpPr>
        <p:spPr bwMode="auto">
          <a:xfrm>
            <a:off x="5992813" y="1690689"/>
            <a:ext cx="1027112"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system</a:t>
            </a:r>
          </a:p>
        </p:txBody>
      </p:sp>
      <p:sp>
        <p:nvSpPr>
          <p:cNvPr id="51204" name="Rectangle 10"/>
          <p:cNvSpPr>
            <a:spLocks noChangeArrowheads="1"/>
          </p:cNvSpPr>
          <p:nvPr/>
        </p:nvSpPr>
        <p:spPr bwMode="auto">
          <a:xfrm>
            <a:off x="3787775" y="2644775"/>
            <a:ext cx="1214438"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datapath</a:t>
            </a:r>
          </a:p>
        </p:txBody>
      </p:sp>
      <p:sp>
        <p:nvSpPr>
          <p:cNvPr id="51205" name="Rectangle 11"/>
          <p:cNvSpPr>
            <a:spLocks noChangeArrowheads="1"/>
          </p:cNvSpPr>
          <p:nvPr/>
        </p:nvSpPr>
        <p:spPr bwMode="auto">
          <a:xfrm>
            <a:off x="7496176" y="2632075"/>
            <a:ext cx="101282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control</a:t>
            </a:r>
          </a:p>
        </p:txBody>
      </p:sp>
      <p:sp>
        <p:nvSpPr>
          <p:cNvPr id="51206" name="Rectangle 12"/>
          <p:cNvSpPr>
            <a:spLocks noChangeArrowheads="1"/>
          </p:cNvSpPr>
          <p:nvPr/>
        </p:nvSpPr>
        <p:spPr bwMode="auto">
          <a:xfrm>
            <a:off x="6329363" y="3648076"/>
            <a:ext cx="1528762"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state</a:t>
            </a:r>
            <a:br>
              <a:rPr lang="en-US">
                <a:solidFill>
                  <a:srgbClr val="000000"/>
                </a:solidFill>
                <a:latin typeface="Comic Sans MS" charset="0"/>
              </a:rPr>
            </a:br>
            <a:r>
              <a:rPr lang="en-US">
                <a:solidFill>
                  <a:srgbClr val="000000"/>
                </a:solidFill>
                <a:latin typeface="Comic Sans MS" charset="0"/>
              </a:rPr>
              <a:t>registers</a:t>
            </a:r>
          </a:p>
        </p:txBody>
      </p:sp>
      <p:sp>
        <p:nvSpPr>
          <p:cNvPr id="51207" name="Rectangle 13"/>
          <p:cNvSpPr>
            <a:spLocks noChangeArrowheads="1"/>
          </p:cNvSpPr>
          <p:nvPr/>
        </p:nvSpPr>
        <p:spPr bwMode="auto">
          <a:xfrm>
            <a:off x="7732714" y="3660776"/>
            <a:ext cx="2166937"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combinational</a:t>
            </a:r>
            <a:br>
              <a:rPr lang="en-US">
                <a:solidFill>
                  <a:srgbClr val="000000"/>
                </a:solidFill>
                <a:latin typeface="Comic Sans MS" charset="0"/>
              </a:rPr>
            </a:br>
            <a:r>
              <a:rPr lang="en-US">
                <a:solidFill>
                  <a:srgbClr val="000000"/>
                </a:solidFill>
                <a:latin typeface="Comic Sans MS" charset="0"/>
              </a:rPr>
              <a:t>logic</a:t>
            </a:r>
          </a:p>
        </p:txBody>
      </p:sp>
      <p:sp>
        <p:nvSpPr>
          <p:cNvPr id="51208" name="Rectangle 14"/>
          <p:cNvSpPr>
            <a:spLocks noChangeArrowheads="1"/>
          </p:cNvSpPr>
          <p:nvPr/>
        </p:nvSpPr>
        <p:spPr bwMode="auto">
          <a:xfrm>
            <a:off x="3362325" y="3722689"/>
            <a:ext cx="1365250"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multiplexer</a:t>
            </a:r>
          </a:p>
        </p:txBody>
      </p:sp>
      <p:sp>
        <p:nvSpPr>
          <p:cNvPr id="51209" name="Rectangle 15"/>
          <p:cNvSpPr>
            <a:spLocks noChangeArrowheads="1"/>
          </p:cNvSpPr>
          <p:nvPr/>
        </p:nvSpPr>
        <p:spPr bwMode="auto">
          <a:xfrm>
            <a:off x="4727575" y="3735389"/>
            <a:ext cx="1390650" cy="338137"/>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comparator</a:t>
            </a:r>
          </a:p>
        </p:txBody>
      </p:sp>
      <p:sp>
        <p:nvSpPr>
          <p:cNvPr id="51210" name="Rectangle 16"/>
          <p:cNvSpPr>
            <a:spLocks noChangeArrowheads="1"/>
          </p:cNvSpPr>
          <p:nvPr/>
        </p:nvSpPr>
        <p:spPr bwMode="auto">
          <a:xfrm>
            <a:off x="2284413" y="3584575"/>
            <a:ext cx="9271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code</a:t>
            </a:r>
            <a:br>
              <a:rPr lang="en-US">
                <a:solidFill>
                  <a:srgbClr val="000000"/>
                </a:solidFill>
                <a:latin typeface="Comic Sans MS" charset="0"/>
              </a:rPr>
            </a:br>
            <a:r>
              <a:rPr lang="en-US">
                <a:solidFill>
                  <a:srgbClr val="000000"/>
                </a:solidFill>
                <a:latin typeface="Comic Sans MS" charset="0"/>
              </a:rPr>
              <a:t>registers</a:t>
            </a:r>
          </a:p>
        </p:txBody>
      </p:sp>
      <p:sp>
        <p:nvSpPr>
          <p:cNvPr id="51211" name="Rectangle 17"/>
          <p:cNvSpPr>
            <a:spLocks noChangeArrowheads="1"/>
          </p:cNvSpPr>
          <p:nvPr/>
        </p:nvSpPr>
        <p:spPr bwMode="auto">
          <a:xfrm>
            <a:off x="5027613" y="5038725"/>
            <a:ext cx="1065212"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register</a:t>
            </a:r>
          </a:p>
        </p:txBody>
      </p:sp>
      <p:sp>
        <p:nvSpPr>
          <p:cNvPr id="51212" name="Rectangle 18"/>
          <p:cNvSpPr>
            <a:spLocks noChangeArrowheads="1"/>
          </p:cNvSpPr>
          <p:nvPr/>
        </p:nvSpPr>
        <p:spPr bwMode="auto">
          <a:xfrm>
            <a:off x="6642101" y="5038725"/>
            <a:ext cx="84137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logic</a:t>
            </a:r>
          </a:p>
        </p:txBody>
      </p:sp>
      <p:sp>
        <p:nvSpPr>
          <p:cNvPr id="51213" name="Line 19"/>
          <p:cNvSpPr>
            <a:spLocks noChangeShapeType="1"/>
          </p:cNvSpPr>
          <p:nvPr/>
        </p:nvSpPr>
        <p:spPr bwMode="auto">
          <a:xfrm>
            <a:off x="6373813" y="1973263"/>
            <a:ext cx="1428750" cy="703262"/>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4" name="Line 20"/>
          <p:cNvSpPr>
            <a:spLocks noChangeShapeType="1"/>
          </p:cNvSpPr>
          <p:nvPr/>
        </p:nvSpPr>
        <p:spPr bwMode="auto">
          <a:xfrm flipH="1">
            <a:off x="4308475" y="1962151"/>
            <a:ext cx="2052638" cy="6889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5" name="Line 21"/>
          <p:cNvSpPr>
            <a:spLocks noChangeShapeType="1"/>
          </p:cNvSpPr>
          <p:nvPr/>
        </p:nvSpPr>
        <p:spPr bwMode="auto">
          <a:xfrm flipH="1">
            <a:off x="3930651" y="2963864"/>
            <a:ext cx="252413" cy="7778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6" name="Line 22"/>
          <p:cNvSpPr>
            <a:spLocks noChangeShapeType="1"/>
          </p:cNvSpPr>
          <p:nvPr/>
        </p:nvSpPr>
        <p:spPr bwMode="auto">
          <a:xfrm>
            <a:off x="4183064" y="2938464"/>
            <a:ext cx="1100137" cy="8413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7" name="Line 23"/>
          <p:cNvSpPr>
            <a:spLocks noChangeShapeType="1"/>
          </p:cNvSpPr>
          <p:nvPr/>
        </p:nvSpPr>
        <p:spPr bwMode="auto">
          <a:xfrm flipH="1">
            <a:off x="2841625" y="2927351"/>
            <a:ext cx="1354138" cy="7016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8" name="Line 24"/>
          <p:cNvSpPr>
            <a:spLocks noChangeShapeType="1"/>
          </p:cNvSpPr>
          <p:nvPr/>
        </p:nvSpPr>
        <p:spPr bwMode="auto">
          <a:xfrm>
            <a:off x="2716214" y="4105275"/>
            <a:ext cx="2655887" cy="93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9" name="Line 25"/>
          <p:cNvSpPr>
            <a:spLocks noChangeShapeType="1"/>
          </p:cNvSpPr>
          <p:nvPr/>
        </p:nvSpPr>
        <p:spPr bwMode="auto">
          <a:xfrm flipH="1">
            <a:off x="5410201" y="4143375"/>
            <a:ext cx="1603375" cy="890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0" name="Line 26"/>
          <p:cNvSpPr>
            <a:spLocks noChangeShapeType="1"/>
          </p:cNvSpPr>
          <p:nvPr/>
        </p:nvSpPr>
        <p:spPr bwMode="auto">
          <a:xfrm flipH="1">
            <a:off x="7077075" y="2914650"/>
            <a:ext cx="776288" cy="7762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1" name="Line 27"/>
          <p:cNvSpPr>
            <a:spLocks noChangeShapeType="1"/>
          </p:cNvSpPr>
          <p:nvPr/>
        </p:nvSpPr>
        <p:spPr bwMode="auto">
          <a:xfrm>
            <a:off x="7877175" y="2914650"/>
            <a:ext cx="865188" cy="763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2" name="Line 28"/>
          <p:cNvSpPr>
            <a:spLocks noChangeShapeType="1"/>
          </p:cNvSpPr>
          <p:nvPr/>
        </p:nvSpPr>
        <p:spPr bwMode="auto">
          <a:xfrm>
            <a:off x="5283201" y="4029075"/>
            <a:ext cx="1604963" cy="10287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3" name="Line 29"/>
          <p:cNvSpPr>
            <a:spLocks noChangeShapeType="1"/>
          </p:cNvSpPr>
          <p:nvPr/>
        </p:nvSpPr>
        <p:spPr bwMode="auto">
          <a:xfrm>
            <a:off x="3930651" y="4029075"/>
            <a:ext cx="2932113" cy="1041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4" name="Line 30"/>
          <p:cNvSpPr>
            <a:spLocks noChangeShapeType="1"/>
          </p:cNvSpPr>
          <p:nvPr/>
        </p:nvSpPr>
        <p:spPr bwMode="auto">
          <a:xfrm flipH="1">
            <a:off x="6938963" y="4143375"/>
            <a:ext cx="1790700" cy="914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5" name="Rectangle 31"/>
          <p:cNvSpPr>
            <a:spLocks noChangeArrowheads="1"/>
          </p:cNvSpPr>
          <p:nvPr/>
        </p:nvSpPr>
        <p:spPr bwMode="auto">
          <a:xfrm>
            <a:off x="5264150" y="5791200"/>
            <a:ext cx="18542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switching</a:t>
            </a:r>
            <a:br>
              <a:rPr lang="en-US">
                <a:solidFill>
                  <a:srgbClr val="000000"/>
                </a:solidFill>
                <a:latin typeface="Comic Sans MS" charset="0"/>
              </a:rPr>
            </a:br>
            <a:r>
              <a:rPr lang="en-US">
                <a:solidFill>
                  <a:srgbClr val="000000"/>
                </a:solidFill>
                <a:latin typeface="Comic Sans MS" charset="0"/>
              </a:rPr>
              <a:t>networks</a:t>
            </a:r>
          </a:p>
        </p:txBody>
      </p:sp>
      <p:sp>
        <p:nvSpPr>
          <p:cNvPr id="51226" name="Line 32"/>
          <p:cNvSpPr>
            <a:spLocks noChangeShapeType="1"/>
          </p:cNvSpPr>
          <p:nvPr/>
        </p:nvSpPr>
        <p:spPr bwMode="auto">
          <a:xfrm flipH="1">
            <a:off x="6324601" y="5346700"/>
            <a:ext cx="563563" cy="4254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7" name="Line 33"/>
          <p:cNvSpPr>
            <a:spLocks noChangeShapeType="1"/>
          </p:cNvSpPr>
          <p:nvPr/>
        </p:nvSpPr>
        <p:spPr bwMode="auto">
          <a:xfrm>
            <a:off x="5410201" y="5334000"/>
            <a:ext cx="638175" cy="4635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8" name="Rectangle 36"/>
          <p:cNvSpPr>
            <a:spLocks noGrp="1" noChangeArrowheads="1"/>
          </p:cNvSpPr>
          <p:nvPr>
            <p:ph type="title"/>
          </p:nvPr>
        </p:nvSpPr>
        <p:spPr/>
        <p:txBody>
          <a:bodyPr/>
          <a:lstStyle/>
          <a:p>
            <a:pPr eaLnBrk="1" hangingPunct="1"/>
            <a:r>
              <a:rPr lang="en-US"/>
              <a:t>Design Hierarchy</a:t>
            </a:r>
          </a:p>
        </p:txBody>
      </p:sp>
      <p:sp>
        <p:nvSpPr>
          <p:cNvPr id="30" name="Date Placeholder 29"/>
          <p:cNvSpPr>
            <a:spLocks noGrp="1"/>
          </p:cNvSpPr>
          <p:nvPr>
            <p:ph type="dt" sz="quarter" idx="10"/>
          </p:nvPr>
        </p:nvSpPr>
        <p:spPr/>
        <p:txBody>
          <a:bodyPr/>
          <a:lstStyle/>
          <a:p>
            <a:pPr>
              <a:defRPr/>
            </a:pPr>
            <a:fld id="{AC0FE1E9-01D7-E047-A658-0DA6A5B19DAC}" type="datetime1">
              <a:rPr lang="en-US" smtClean="0"/>
              <a:pPr>
                <a:defRPr/>
              </a:pPr>
              <a:t>9/20/17</a:t>
            </a:fld>
            <a:endParaRPr lang="en-US"/>
          </a:p>
        </p:txBody>
      </p:sp>
      <p:sp>
        <p:nvSpPr>
          <p:cNvPr id="31" name="Slide Number Placeholder 30"/>
          <p:cNvSpPr>
            <a:spLocks noGrp="1"/>
          </p:cNvSpPr>
          <p:nvPr>
            <p:ph type="sldNum" sz="quarter" idx="12"/>
          </p:nvPr>
        </p:nvSpPr>
        <p:spPr/>
        <p:txBody>
          <a:bodyPr/>
          <a:lstStyle/>
          <a:p>
            <a:pPr>
              <a:defRPr/>
            </a:pPr>
            <a:fld id="{32371852-B2BA-C64F-8A35-805D0536AD16}" type="slidenum">
              <a:rPr lang="en-US"/>
              <a:pPr>
                <a:defRPr/>
              </a:pPr>
              <a:t>45</a:t>
            </a:fld>
            <a:endParaRPr lang="en-US"/>
          </a:p>
        </p:txBody>
      </p:sp>
      <p:sp>
        <p:nvSpPr>
          <p:cNvPr id="33" name="Rectangle 32"/>
          <p:cNvSpPr/>
          <p:nvPr/>
        </p:nvSpPr>
        <p:spPr>
          <a:xfrm>
            <a:off x="6249411" y="4927600"/>
            <a:ext cx="1254125" cy="4397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5519738" y="5762625"/>
            <a:ext cx="1371600" cy="6048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8020051" y="3640930"/>
            <a:ext cx="1627186" cy="543719"/>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53231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dirty="0" smtClean="0"/>
              <a:t>A </a:t>
            </a:r>
            <a:r>
              <a:rPr lang="en-US" smtClean="0"/>
              <a:t>Conceptual RISC-V </a:t>
            </a:r>
            <a:r>
              <a:rPr lang="en-US" dirty="0" err="1" smtClean="0"/>
              <a:t>Datapath</a:t>
            </a:r>
            <a:endParaRPr lang="en-US" dirty="0" smtClean="0"/>
          </a:p>
        </p:txBody>
      </p:sp>
      <p:sp>
        <p:nvSpPr>
          <p:cNvPr id="4" name="Date Placeholder 3"/>
          <p:cNvSpPr>
            <a:spLocks noGrp="1"/>
          </p:cNvSpPr>
          <p:nvPr>
            <p:ph type="dt" sz="quarter" idx="10"/>
          </p:nvPr>
        </p:nvSpPr>
        <p:spPr/>
        <p:txBody>
          <a:bodyPr/>
          <a:lstStyle/>
          <a:p>
            <a:pPr>
              <a:defRPr/>
            </a:pPr>
            <a:fld id="{66B99A3B-913E-B14A-BFA3-88F73467EA76}" type="datetime1">
              <a:rPr lang="en-US" smtClean="0"/>
              <a:pPr>
                <a:defRPr/>
              </a:pPr>
              <a:t>9/20/17</a:t>
            </a:fld>
            <a:endParaRPr lang="en-US"/>
          </a:p>
        </p:txBody>
      </p:sp>
      <p:sp>
        <p:nvSpPr>
          <p:cNvPr id="5"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B6792A69-F3C1-164A-9859-C87892FC08A9}" type="slidenum">
              <a:rPr lang="en-US" smtClean="0"/>
              <a:pPr>
                <a:defRPr/>
              </a:pPr>
              <a:t>46</a:t>
            </a:fld>
            <a:endParaRPr lang="en-US"/>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473" y="1417638"/>
            <a:ext cx="8525164" cy="464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832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4" name="Content Placeholder 3"/>
          <p:cNvSpPr>
            <a:spLocks noGrp="1"/>
          </p:cNvSpPr>
          <p:nvPr>
            <p:ph idx="1"/>
          </p:nvPr>
        </p:nvSpPr>
        <p:spPr>
          <a:xfrm>
            <a:off x="609600" y="1600201"/>
            <a:ext cx="11201400" cy="4756150"/>
          </a:xfrm>
        </p:spPr>
        <p:txBody>
          <a:bodyPr>
            <a:normAutofit/>
          </a:bodyPr>
          <a:lstStyle/>
          <a:p>
            <a:r>
              <a:rPr lang="en-US" dirty="0"/>
              <a:t>Midterm #1 </a:t>
            </a:r>
            <a:r>
              <a:rPr lang="en-US" dirty="0" smtClean="0"/>
              <a:t>Next Tuesday: </a:t>
            </a:r>
            <a:r>
              <a:rPr lang="en-US" dirty="0"/>
              <a:t>September </a:t>
            </a:r>
            <a:r>
              <a:rPr lang="en-US" dirty="0" smtClean="0"/>
              <a:t>26 IN CLASS!</a:t>
            </a:r>
          </a:p>
          <a:p>
            <a:pPr lvl="1"/>
            <a:r>
              <a:rPr lang="en-US" dirty="0"/>
              <a:t>Review session Saturday, September 23: </a:t>
            </a:r>
            <a:r>
              <a:rPr lang="en-US" b="1" dirty="0" smtClean="0"/>
              <a:t>2-4pm @VLSB 2050</a:t>
            </a:r>
          </a:p>
          <a:p>
            <a:pPr lvl="2"/>
            <a:r>
              <a:rPr lang="en-US" dirty="0" smtClean="0"/>
              <a:t>Approximately a fourth of the time dedicated to review</a:t>
            </a:r>
          </a:p>
          <a:p>
            <a:pPr lvl="2"/>
            <a:r>
              <a:rPr lang="en-US" dirty="0" smtClean="0"/>
              <a:t>Rest of time will be solving </a:t>
            </a:r>
            <a:r>
              <a:rPr lang="en-US" b="1" dirty="0" smtClean="0"/>
              <a:t>exam-level questions</a:t>
            </a:r>
          </a:p>
          <a:p>
            <a:pPr lvl="1"/>
            <a:r>
              <a:rPr lang="en-US" dirty="0" smtClean="0"/>
              <a:t>Midterm 1 room assignments will be posted on Piazza</a:t>
            </a:r>
            <a:endParaRPr lang="en-US" dirty="0"/>
          </a:p>
          <a:p>
            <a:pPr lvl="1"/>
            <a:r>
              <a:rPr lang="en-US" dirty="0" smtClean="0"/>
              <a:t>Students who have an exam conflict: head TA Steven will contact you by email with your testing arrangements. </a:t>
            </a:r>
          </a:p>
          <a:p>
            <a:pPr lvl="1"/>
            <a:r>
              <a:rPr lang="en-US" dirty="0" smtClean="0"/>
              <a:t>Homework 1 Part 2 due 11:59pm this Friday</a:t>
            </a:r>
          </a:p>
          <a:p>
            <a:pPr lvl="1"/>
            <a:r>
              <a:rPr lang="en-US" dirty="0" smtClean="0"/>
              <a:t>Guerrilla Session today 7-9pm in Cory 540AB</a:t>
            </a:r>
            <a:endParaRPr lang="en-US" dirty="0"/>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47</a:t>
            </a:fld>
            <a:endParaRPr lang="en-US" dirty="0">
              <a:latin typeface="+mn-lt"/>
            </a:endParaRP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12824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48</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pic>
        <p:nvPicPr>
          <p:cNvPr id="7" name="Picture 6"/>
          <p:cNvPicPr>
            <a:picLocks noChangeAspect="1"/>
          </p:cNvPicPr>
          <p:nvPr/>
        </p:nvPicPr>
        <p:blipFill>
          <a:blip r:embed="rId3"/>
          <a:stretch>
            <a:fillRect/>
          </a:stretch>
        </p:blipFill>
        <p:spPr>
          <a:xfrm>
            <a:off x="3016797" y="0"/>
            <a:ext cx="6158405" cy="6858000"/>
          </a:xfrm>
          <a:prstGeom prst="rect">
            <a:avLst/>
          </a:prstGeom>
        </p:spPr>
      </p:pic>
    </p:spTree>
    <p:extLst>
      <p:ext uri="{BB962C8B-B14F-4D97-AF65-F5344CB8AC3E}">
        <p14:creationId xmlns:p14="http://schemas.microsoft.com/office/powerpoint/2010/main" val="1345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err="1" smtClean="0"/>
              <a:t>Logisim</a:t>
            </a:r>
            <a:endParaRPr lang="en-US" dirty="0" smtClean="0"/>
          </a:p>
          <a:p>
            <a:pPr eaLnBrk="1" hangingPunct="1"/>
            <a:r>
              <a:rPr lang="en-US" dirty="0" smtClean="0">
                <a:solidFill>
                  <a:schemeClr val="bg1">
                    <a:lumMod val="75000"/>
                  </a:schemeClr>
                </a:solidFill>
              </a:rPr>
              <a:t>State Machines</a:t>
            </a: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49</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extLst>
      <p:ext uri="{BB962C8B-B14F-4D97-AF65-F5344CB8AC3E}">
        <p14:creationId xmlns:p14="http://schemas.microsoft.com/office/powerpoint/2010/main" val="163792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506" name="Rectangle 2"/>
          <p:cNvSpPr>
            <a:spLocks noGrp="1" noChangeArrowheads="1"/>
          </p:cNvSpPr>
          <p:nvPr>
            <p:ph type="title"/>
          </p:nvPr>
        </p:nvSpPr>
        <p:spPr/>
        <p:txBody>
          <a:bodyPr/>
          <a:lstStyle/>
          <a:p>
            <a:r>
              <a:rPr lang="en-US" smtClean="0"/>
              <a:t>Resolving References (1/2)</a:t>
            </a:r>
            <a:endParaRPr lang="en-US"/>
          </a:p>
        </p:txBody>
      </p:sp>
      <p:sp>
        <p:nvSpPr>
          <p:cNvPr id="2325507" name="Rectangle 3"/>
          <p:cNvSpPr>
            <a:spLocks noGrp="1" noChangeArrowheads="1"/>
          </p:cNvSpPr>
          <p:nvPr>
            <p:ph idx="1"/>
          </p:nvPr>
        </p:nvSpPr>
        <p:spPr/>
        <p:txBody>
          <a:bodyPr>
            <a:normAutofit lnSpcReduction="10000"/>
          </a:bodyPr>
          <a:lstStyle/>
          <a:p>
            <a:r>
              <a:rPr lang="en-US" dirty="0" smtClean="0"/>
              <a:t>Linker </a:t>
            </a:r>
            <a:r>
              <a:rPr lang="en-US" dirty="0" smtClean="0">
                <a:solidFill>
                  <a:schemeClr val="accent1"/>
                </a:solidFill>
              </a:rPr>
              <a:t>assumes </a:t>
            </a:r>
            <a:r>
              <a:rPr lang="en-US" dirty="0" smtClean="0"/>
              <a:t>first word of first text segment is at address </a:t>
            </a:r>
            <a:r>
              <a:rPr lang="en-US" b="1" dirty="0" smtClean="0">
                <a:latin typeface="Courier"/>
                <a:cs typeface="Courier"/>
              </a:rPr>
              <a:t>0x10000</a:t>
            </a:r>
            <a:r>
              <a:rPr lang="en-US" dirty="0" smtClean="0">
                <a:latin typeface="+mj-lt"/>
                <a:cs typeface="Courier"/>
              </a:rPr>
              <a:t> for RV32</a:t>
            </a:r>
            <a:r>
              <a:rPr lang="en-US" dirty="0" smtClean="0"/>
              <a:t>.</a:t>
            </a:r>
          </a:p>
          <a:p>
            <a:pPr lvl="1"/>
            <a:r>
              <a:rPr lang="en-US" dirty="0" smtClean="0"/>
              <a:t>(More later when we study “virtual memory”)</a:t>
            </a:r>
          </a:p>
          <a:p>
            <a:r>
              <a:rPr lang="en-US" dirty="0" smtClean="0"/>
              <a:t>Linker knows:</a:t>
            </a:r>
          </a:p>
          <a:p>
            <a:pPr lvl="1"/>
            <a:r>
              <a:rPr lang="en-US" dirty="0"/>
              <a:t>L</a:t>
            </a:r>
            <a:r>
              <a:rPr lang="en-US" dirty="0" smtClean="0"/>
              <a:t>ength of each text and data segment</a:t>
            </a:r>
          </a:p>
          <a:p>
            <a:pPr lvl="1"/>
            <a:r>
              <a:rPr lang="en-US" dirty="0"/>
              <a:t>O</a:t>
            </a:r>
            <a:r>
              <a:rPr lang="en-US" dirty="0" smtClean="0"/>
              <a:t>rdering of text and data segments</a:t>
            </a:r>
          </a:p>
          <a:p>
            <a:r>
              <a:rPr lang="en-US" dirty="0" smtClean="0"/>
              <a:t>Linker calculates:</a:t>
            </a:r>
          </a:p>
          <a:p>
            <a:pPr lvl="1"/>
            <a:r>
              <a:rPr lang="en-US" dirty="0"/>
              <a:t>A</a:t>
            </a:r>
            <a:r>
              <a:rPr lang="en-US" dirty="0" smtClean="0"/>
              <a:t>bsolute address of each label to be jumped to (internal or external) and each piece of data being referenced</a:t>
            </a:r>
            <a:endParaRPr lang="en-US" dirty="0"/>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5</a:t>
            </a:fld>
            <a:endParaRPr lang="en-US" dirty="0">
              <a:latin typeface="+mj-lt"/>
            </a:endParaRP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1883357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5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5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5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5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5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5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5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50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9330"/>
            <a:ext cx="8229600" cy="812800"/>
          </a:xfrm>
        </p:spPr>
        <p:txBody>
          <a:bodyPr/>
          <a:lstStyle/>
          <a:p>
            <a:r>
              <a:rPr lang="en-US" dirty="0" err="1" smtClean="0"/>
              <a:t>Logisim</a:t>
            </a:r>
            <a:endParaRPr lang="en-US" dirty="0"/>
          </a:p>
        </p:txBody>
      </p:sp>
      <p:sp>
        <p:nvSpPr>
          <p:cNvPr id="3" name="Content Placeholder 2"/>
          <p:cNvSpPr>
            <a:spLocks noGrp="1"/>
          </p:cNvSpPr>
          <p:nvPr>
            <p:ph idx="1"/>
          </p:nvPr>
        </p:nvSpPr>
        <p:spPr>
          <a:xfrm>
            <a:off x="943897" y="1007526"/>
            <a:ext cx="10146890" cy="4749800"/>
          </a:xfrm>
        </p:spPr>
        <p:txBody>
          <a:bodyPr>
            <a:noAutofit/>
          </a:bodyPr>
          <a:lstStyle/>
          <a:p>
            <a:pPr>
              <a:lnSpc>
                <a:spcPct val="90000"/>
              </a:lnSpc>
            </a:pPr>
            <a:r>
              <a:rPr lang="en-US" sz="2800" dirty="0"/>
              <a:t>Free schematic capture/logic simulation program in Java</a:t>
            </a:r>
          </a:p>
          <a:p>
            <a:pPr lvl="1">
              <a:lnSpc>
                <a:spcPct val="90000"/>
              </a:lnSpc>
            </a:pPr>
            <a:r>
              <a:rPr lang="en-US" sz="2400" dirty="0"/>
              <a:t>“A graphical tool for designing and simulating logic circuits”</a:t>
            </a:r>
          </a:p>
          <a:p>
            <a:pPr lvl="1">
              <a:lnSpc>
                <a:spcPct val="90000"/>
              </a:lnSpc>
            </a:pPr>
            <a:r>
              <a:rPr lang="en-US" dirty="0" smtClean="0"/>
              <a:t>Search and download version 2.7.1, online tutorial</a:t>
            </a:r>
          </a:p>
          <a:p>
            <a:pPr lvl="1">
              <a:lnSpc>
                <a:spcPct val="90000"/>
              </a:lnSpc>
            </a:pPr>
            <a:r>
              <a:rPr lang="en-US" i="1" dirty="0" err="1" smtClean="0"/>
              <a:t>ozark.hendrix.edu/~burch/</a:t>
            </a:r>
            <a:r>
              <a:rPr lang="en-US" b="1" i="1" dirty="0" err="1" smtClean="0"/>
              <a:t>logisim</a:t>
            </a:r>
            <a:r>
              <a:rPr lang="en-US" i="1" dirty="0" smtClean="0"/>
              <a:t>/</a:t>
            </a:r>
            <a:endParaRPr lang="en-US" dirty="0" smtClean="0"/>
          </a:p>
          <a:p>
            <a:pPr>
              <a:lnSpc>
                <a:spcPct val="90000"/>
              </a:lnSpc>
            </a:pPr>
            <a:r>
              <a:rPr lang="en-US" sz="2800" dirty="0"/>
              <a:t>Drawing interface based on toolbar</a:t>
            </a:r>
          </a:p>
          <a:p>
            <a:pPr lvl="1">
              <a:lnSpc>
                <a:spcPct val="90000"/>
              </a:lnSpc>
            </a:pPr>
            <a:r>
              <a:rPr lang="en-US" sz="2400" dirty="0"/>
              <a:t>Color-coded wires aid in simulating and debugging a circuit</a:t>
            </a:r>
          </a:p>
          <a:p>
            <a:pPr lvl="1">
              <a:lnSpc>
                <a:spcPct val="90000"/>
              </a:lnSpc>
            </a:pPr>
            <a:r>
              <a:rPr lang="en-US" sz="2400" dirty="0"/>
              <a:t>Wiring tool draws horizontal and vertical wires, automatically connecting to components and to other wires. </a:t>
            </a:r>
          </a:p>
          <a:p>
            <a:pPr>
              <a:lnSpc>
                <a:spcPct val="90000"/>
              </a:lnSpc>
            </a:pPr>
            <a:r>
              <a:rPr lang="en-US" sz="2800" dirty="0"/>
              <a:t>Circuit layouts used as "</a:t>
            </a:r>
            <a:r>
              <a:rPr lang="en-US" sz="2800" dirty="0" err="1"/>
              <a:t>subcircuits</a:t>
            </a:r>
            <a:r>
              <a:rPr lang="en-US" sz="2800" dirty="0"/>
              <a:t>" of other circuits, allowing hierarchical circuit design</a:t>
            </a:r>
          </a:p>
          <a:p>
            <a:pPr>
              <a:lnSpc>
                <a:spcPct val="90000"/>
              </a:lnSpc>
            </a:pPr>
            <a:r>
              <a:rPr lang="en-US" sz="2800" dirty="0"/>
              <a:t>Included circuit components: inputs and outputs, gates, multiplexers, arithmetic circuits, flip-flops, RAM memory</a:t>
            </a:r>
          </a:p>
        </p:txBody>
      </p:sp>
      <p:sp>
        <p:nvSpPr>
          <p:cNvPr id="4" name="Date Placeholder 3"/>
          <p:cNvSpPr>
            <a:spLocks noGrp="1"/>
          </p:cNvSpPr>
          <p:nvPr>
            <p:ph type="dt" sz="half" idx="10"/>
          </p:nvPr>
        </p:nvSpPr>
        <p:spPr/>
        <p:txBody>
          <a:bodyPr/>
          <a:lstStyle/>
          <a:p>
            <a:fld id="{F84D171E-BEEC-2148-8A6D-F0BA268E8A00}"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spTree>
    <p:extLst>
      <p:ext uri="{BB962C8B-B14F-4D97-AF65-F5344CB8AC3E}">
        <p14:creationId xmlns:p14="http://schemas.microsoft.com/office/powerpoint/2010/main" val="3294323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Logisim</a:t>
            </a:r>
            <a:r>
              <a:rPr lang="en-US" dirty="0" smtClean="0"/>
              <a:t> Wires</a:t>
            </a:r>
            <a:endParaRPr lang="en-US" dirty="0"/>
          </a:p>
        </p:txBody>
      </p:sp>
      <p:sp>
        <p:nvSpPr>
          <p:cNvPr id="7" name="Content Placeholder 6"/>
          <p:cNvSpPr>
            <a:spLocks noGrp="1"/>
          </p:cNvSpPr>
          <p:nvPr>
            <p:ph idx="1"/>
          </p:nvPr>
        </p:nvSpPr>
        <p:spPr>
          <a:xfrm>
            <a:off x="752168" y="1363135"/>
            <a:ext cx="9458632" cy="4525963"/>
          </a:xfrm>
        </p:spPr>
        <p:txBody>
          <a:bodyPr/>
          <a:lstStyle/>
          <a:p>
            <a:r>
              <a:rPr lang="en-US" dirty="0" smtClean="0"/>
              <a:t>Blue wires: value at that point is "unknown”</a:t>
            </a:r>
          </a:p>
          <a:p>
            <a:r>
              <a:rPr lang="en-US" dirty="0" smtClean="0"/>
              <a:t>Gray wires: not connected to anything</a:t>
            </a:r>
          </a:p>
          <a:p>
            <a:r>
              <a:rPr lang="en-US" dirty="0" smtClean="0"/>
              <a:t>OK when in process of building a circuit</a:t>
            </a:r>
          </a:p>
          <a:p>
            <a:r>
              <a:rPr lang="en-US" dirty="0" smtClean="0"/>
              <a:t>When finished =&gt; wires not be blue or gray</a:t>
            </a:r>
          </a:p>
          <a:p>
            <a:r>
              <a:rPr lang="en-US" dirty="0" smtClean="0"/>
              <a:t>If connected, all wires should be green</a:t>
            </a:r>
          </a:p>
          <a:p>
            <a:pPr lvl="1"/>
            <a:r>
              <a:rPr lang="en-US" dirty="0" smtClean="0"/>
              <a:t>Bright green a 1</a:t>
            </a:r>
          </a:p>
          <a:p>
            <a:pPr lvl="1"/>
            <a:r>
              <a:rPr lang="en-US" dirty="0" smtClean="0"/>
              <a:t>Dark green a 0</a:t>
            </a:r>
            <a:endParaRPr lang="en-US" dirty="0"/>
          </a:p>
        </p:txBody>
      </p:sp>
      <p:sp>
        <p:nvSpPr>
          <p:cNvPr id="3" name="Date Placeholder 2"/>
          <p:cNvSpPr>
            <a:spLocks noGrp="1"/>
          </p:cNvSpPr>
          <p:nvPr>
            <p:ph type="dt" sz="half" idx="10"/>
          </p:nvPr>
        </p:nvSpPr>
        <p:spPr/>
        <p:txBody>
          <a:bodyPr/>
          <a:lstStyle/>
          <a:p>
            <a:fld id="{80F6FD9F-C20D-AB4F-9360-4F4AAADA823E}" type="datetime1">
              <a:rPr lang="en-US" smtClean="0"/>
              <a:pPr/>
              <a:t>9/20/17</a:t>
            </a:fld>
            <a:endParaRPr lang="en-US" dirty="0"/>
          </a:p>
        </p:txBody>
      </p:sp>
      <p:sp>
        <p:nvSpPr>
          <p:cNvPr id="4" name="Footer Placeholder 3"/>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51</a:t>
            </a:fld>
            <a:endParaRPr lang="en-US" dirty="0"/>
          </a:p>
        </p:txBody>
      </p:sp>
      <p:pic>
        <p:nvPicPr>
          <p:cNvPr id="8" name="Picture 7"/>
          <p:cNvPicPr>
            <a:picLocks noChangeAspect="1"/>
          </p:cNvPicPr>
          <p:nvPr/>
        </p:nvPicPr>
        <p:blipFill>
          <a:blip r:embed="rId2"/>
          <a:stretch>
            <a:fillRect/>
          </a:stretch>
        </p:blipFill>
        <p:spPr>
          <a:xfrm>
            <a:off x="5448300" y="4313767"/>
            <a:ext cx="5219700" cy="2781300"/>
          </a:xfrm>
          <a:prstGeom prst="rect">
            <a:avLst/>
          </a:prstGeom>
        </p:spPr>
      </p:pic>
    </p:spTree>
    <p:extLst>
      <p:ext uri="{BB962C8B-B14F-4D97-AF65-F5344CB8AC3E}">
        <p14:creationId xmlns:p14="http://schemas.microsoft.com/office/powerpoint/2010/main" val="157553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in </a:t>
            </a:r>
            <a:r>
              <a:rPr lang="en-US" dirty="0" err="1" smtClean="0"/>
              <a:t>Logisim</a:t>
            </a:r>
            <a:endParaRPr lang="en-US" dirty="0"/>
          </a:p>
        </p:txBody>
      </p:sp>
      <p:sp>
        <p:nvSpPr>
          <p:cNvPr id="3" name="Content Placeholder 2"/>
          <p:cNvSpPr>
            <a:spLocks noGrp="1"/>
          </p:cNvSpPr>
          <p:nvPr>
            <p:ph idx="1"/>
          </p:nvPr>
        </p:nvSpPr>
        <p:spPr/>
        <p:txBody>
          <a:bodyPr/>
          <a:lstStyle/>
          <a:p>
            <a:r>
              <a:rPr lang="en-US" dirty="0" smtClean="0"/>
              <a:t>Connecting wires together</a:t>
            </a:r>
          </a:p>
          <a:p>
            <a:r>
              <a:rPr lang="en-US" dirty="0" smtClean="0"/>
              <a:t>Using input for output</a:t>
            </a:r>
          </a:p>
          <a:p>
            <a:r>
              <a:rPr lang="en-US" dirty="0" smtClean="0"/>
              <a:t>Connecting to edge without connecting to actual input </a:t>
            </a:r>
          </a:p>
          <a:p>
            <a:pPr lvl="1"/>
            <a:r>
              <a:rPr lang="en-US" dirty="0" smtClean="0"/>
              <a:t>Unexpected direction of input</a:t>
            </a:r>
          </a:p>
          <a:p>
            <a:endParaRPr lang="en-US" dirty="0"/>
          </a:p>
        </p:txBody>
      </p:sp>
      <p:sp>
        <p:nvSpPr>
          <p:cNvPr id="4" name="Date Placeholder 3"/>
          <p:cNvSpPr>
            <a:spLocks noGrp="1"/>
          </p:cNvSpPr>
          <p:nvPr>
            <p:ph type="dt" sz="half" idx="10"/>
          </p:nvPr>
        </p:nvSpPr>
        <p:spPr/>
        <p:txBody>
          <a:bodyPr/>
          <a:lstStyle/>
          <a:p>
            <a:fld id="{843EDDD9-FAB7-554D-BEB3-CC3CB9706203}" type="datetime1">
              <a:rPr lang="en-US" smtClean="0"/>
              <a:pPr/>
              <a:t>9/20/17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dirty="0"/>
          </a:p>
        </p:txBody>
      </p:sp>
    </p:spTree>
    <p:extLst>
      <p:ext uri="{BB962C8B-B14F-4D97-AF65-F5344CB8AC3E}">
        <p14:creationId xmlns:p14="http://schemas.microsoft.com/office/powerpoint/2010/main" val="2480123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A6A6A6"/>
                </a:solidFill>
              </a:rPr>
              <a:t>Switching Networks, Transistors</a:t>
            </a:r>
          </a:p>
          <a:p>
            <a:r>
              <a:rPr lang="en-US" dirty="0" smtClean="0">
                <a:solidFill>
                  <a:srgbClr val="A6A6A6"/>
                </a:solidFill>
              </a:rPr>
              <a:t>Gates and Truth Tables for Circuits</a:t>
            </a:r>
          </a:p>
          <a:p>
            <a:pPr eaLnBrk="1" hangingPunct="1"/>
            <a:r>
              <a:rPr lang="en-US" dirty="0" smtClean="0">
                <a:solidFill>
                  <a:srgbClr val="A6A6A6"/>
                </a:solidFill>
              </a:rPr>
              <a:t>Boolean Algebra</a:t>
            </a:r>
          </a:p>
          <a:p>
            <a:pPr eaLnBrk="1" hangingPunct="1"/>
            <a:r>
              <a:rPr lang="en-US" dirty="0" err="1" smtClean="0">
                <a:solidFill>
                  <a:srgbClr val="A6A6A6"/>
                </a:solidFill>
              </a:rPr>
              <a:t>Logisim</a:t>
            </a:r>
            <a:endParaRPr lang="en-US" dirty="0" smtClean="0">
              <a:solidFill>
                <a:srgbClr val="A6A6A6"/>
              </a:solidFill>
            </a:endParaRPr>
          </a:p>
          <a:p>
            <a:pPr eaLnBrk="1" hangingPunct="1"/>
            <a:r>
              <a:rPr lang="en-US" dirty="0" smtClean="0"/>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9/20/17</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53</a:t>
            </a:fld>
            <a:endParaRPr lang="en-US"/>
          </a:p>
        </p:txBody>
      </p:sp>
      <p:sp>
        <p:nvSpPr>
          <p:cNvPr id="9" name="Footer Placeholder 8"/>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Tree>
    <p:extLst>
      <p:ext uri="{BB962C8B-B14F-4D97-AF65-F5344CB8AC3E}">
        <p14:creationId xmlns:p14="http://schemas.microsoft.com/office/powerpoint/2010/main" val="21539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And in Conclusion, …</a:t>
            </a:r>
          </a:p>
        </p:txBody>
      </p:sp>
      <p:sp>
        <p:nvSpPr>
          <p:cNvPr id="53251" name="Content Placeholder 2"/>
          <p:cNvSpPr>
            <a:spLocks noGrp="1"/>
          </p:cNvSpPr>
          <p:nvPr>
            <p:ph idx="1"/>
          </p:nvPr>
        </p:nvSpPr>
        <p:spPr>
          <a:xfrm>
            <a:off x="811161" y="1482972"/>
            <a:ext cx="10771239" cy="5101492"/>
          </a:xfrm>
        </p:spPr>
        <p:txBody>
          <a:bodyPr>
            <a:normAutofit lnSpcReduction="10000"/>
          </a:bodyPr>
          <a:lstStyle/>
          <a:p>
            <a:pPr>
              <a:lnSpc>
                <a:spcPct val="120000"/>
              </a:lnSpc>
              <a:spcBef>
                <a:spcPts val="0"/>
              </a:spcBef>
            </a:pPr>
            <a:r>
              <a:rPr lang="en-US" dirty="0" smtClean="0"/>
              <a:t>Linking and Loading</a:t>
            </a:r>
          </a:p>
          <a:p>
            <a:pPr lvl="1">
              <a:lnSpc>
                <a:spcPct val="120000"/>
              </a:lnSpc>
              <a:spcBef>
                <a:spcPts val="0"/>
              </a:spcBef>
            </a:pPr>
            <a:r>
              <a:rPr lang="en-US" dirty="0" smtClean="0"/>
              <a:t>Linker combines together separate modules, using the symbol and relocation tables to adjust addresses as necessary</a:t>
            </a:r>
          </a:p>
          <a:p>
            <a:pPr lvl="1">
              <a:lnSpc>
                <a:spcPct val="120000"/>
              </a:lnSpc>
              <a:spcBef>
                <a:spcPts val="0"/>
              </a:spcBef>
            </a:pPr>
            <a:r>
              <a:rPr lang="en-US" dirty="0" smtClean="0"/>
              <a:t>Loader moves an executable file from disk to memory in allow its execution</a:t>
            </a:r>
          </a:p>
          <a:p>
            <a:pPr>
              <a:lnSpc>
                <a:spcPct val="120000"/>
              </a:lnSpc>
              <a:spcBef>
                <a:spcPts val="0"/>
              </a:spcBef>
            </a:pPr>
            <a:r>
              <a:rPr lang="en-US" dirty="0" smtClean="0"/>
              <a:t>Multiple Hardware Representations</a:t>
            </a:r>
          </a:p>
          <a:p>
            <a:pPr lvl="1">
              <a:lnSpc>
                <a:spcPct val="120000"/>
              </a:lnSpc>
              <a:spcBef>
                <a:spcPts val="0"/>
              </a:spcBef>
            </a:pPr>
            <a:r>
              <a:rPr lang="en-US" dirty="0" smtClean="0"/>
              <a:t>Analog voltages quantized to represent logic 0 and logic 1</a:t>
            </a:r>
          </a:p>
          <a:p>
            <a:pPr lvl="1">
              <a:lnSpc>
                <a:spcPct val="120000"/>
              </a:lnSpc>
              <a:spcBef>
                <a:spcPts val="0"/>
              </a:spcBef>
            </a:pPr>
            <a:r>
              <a:rPr lang="en-US" dirty="0" smtClean="0"/>
              <a:t>Transistor switches form gates: AND, OR, NOT, NAND, NOR</a:t>
            </a:r>
          </a:p>
          <a:p>
            <a:pPr lvl="1">
              <a:lnSpc>
                <a:spcPct val="120000"/>
              </a:lnSpc>
              <a:spcBef>
                <a:spcPts val="0"/>
              </a:spcBef>
            </a:pPr>
            <a:r>
              <a:rPr lang="en-US" dirty="0" smtClean="0"/>
              <a:t>Truth table mapped to gates for combinational logic design</a:t>
            </a:r>
          </a:p>
          <a:p>
            <a:pPr lvl="1">
              <a:lnSpc>
                <a:spcPct val="120000"/>
              </a:lnSpc>
              <a:spcBef>
                <a:spcPts val="0"/>
              </a:spcBef>
            </a:pPr>
            <a:r>
              <a:rPr lang="en-US" dirty="0" smtClean="0"/>
              <a:t>Boolean algebra for gate minimization</a:t>
            </a:r>
          </a:p>
        </p:txBody>
      </p:sp>
      <p:sp>
        <p:nvSpPr>
          <p:cNvPr id="4" name="Date Placeholder 3"/>
          <p:cNvSpPr>
            <a:spLocks noGrp="1"/>
          </p:cNvSpPr>
          <p:nvPr>
            <p:ph type="dt" sz="quarter" idx="10"/>
          </p:nvPr>
        </p:nvSpPr>
        <p:spPr/>
        <p:txBody>
          <a:bodyPr/>
          <a:lstStyle/>
          <a:p>
            <a:pPr>
              <a:defRPr/>
            </a:pPr>
            <a:fld id="{EE5CFD4F-BA84-EB4D-A372-B52AAC258300}" type="datetime1">
              <a:rPr lang="en-US" smtClean="0"/>
              <a:pPr>
                <a:defRPr/>
              </a:pPr>
              <a:t>9/20/17</a:t>
            </a:fld>
            <a:endParaRPr lang="en-US"/>
          </a:p>
        </p:txBody>
      </p:sp>
      <p:sp>
        <p:nvSpPr>
          <p:cNvPr id="5" name="Footer Placeholder 4"/>
          <p:cNvSpPr>
            <a:spLocks noGrp="1"/>
          </p:cNvSpPr>
          <p:nvPr>
            <p:ph type="ftr" sz="quarter" idx="11"/>
          </p:nvPr>
        </p:nvSpPr>
        <p:spPr/>
        <p:txBody>
          <a:bodyPr/>
          <a:lstStyle/>
          <a:p>
            <a:pPr>
              <a:defRPr/>
            </a:pPr>
            <a:r>
              <a:rPr lang="en-US" dirty="0" smtClean="0"/>
              <a:t>Fall </a:t>
            </a:r>
            <a:r>
              <a:rPr lang="is-IS" dirty="0" smtClean="0"/>
              <a:t>2017</a:t>
            </a:r>
            <a:r>
              <a:rPr lang="en-US" dirty="0" smtClean="0"/>
              <a:t> -- Lecture #9</a:t>
            </a:r>
            <a:endParaRPr lang="en-US" dirty="0"/>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54</a:t>
            </a:fld>
            <a:endParaRPr lang="en-US"/>
          </a:p>
        </p:txBody>
      </p:sp>
    </p:spTree>
    <p:extLst>
      <p:ext uri="{BB962C8B-B14F-4D97-AF65-F5344CB8AC3E}">
        <p14:creationId xmlns:p14="http://schemas.microsoft.com/office/powerpoint/2010/main" val="3756148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554" name="Rectangle 2"/>
          <p:cNvSpPr>
            <a:spLocks noGrp="1" noChangeArrowheads="1"/>
          </p:cNvSpPr>
          <p:nvPr>
            <p:ph type="title"/>
          </p:nvPr>
        </p:nvSpPr>
        <p:spPr/>
        <p:txBody>
          <a:bodyPr/>
          <a:lstStyle/>
          <a:p>
            <a:r>
              <a:rPr lang="en-US" smtClean="0"/>
              <a:t>Resolving References (2/2)</a:t>
            </a:r>
            <a:endParaRPr lang="en-US"/>
          </a:p>
        </p:txBody>
      </p:sp>
      <p:sp>
        <p:nvSpPr>
          <p:cNvPr id="2327555" name="Rectangle 3"/>
          <p:cNvSpPr>
            <a:spLocks noGrp="1" noChangeArrowheads="1"/>
          </p:cNvSpPr>
          <p:nvPr>
            <p:ph idx="1"/>
          </p:nvPr>
        </p:nvSpPr>
        <p:spPr/>
        <p:txBody>
          <a:bodyPr/>
          <a:lstStyle/>
          <a:p>
            <a:r>
              <a:rPr lang="en-US" dirty="0" smtClean="0"/>
              <a:t>To resolve references:</a:t>
            </a:r>
          </a:p>
          <a:p>
            <a:pPr lvl="1"/>
            <a:r>
              <a:rPr lang="en-US" dirty="0"/>
              <a:t>S</a:t>
            </a:r>
            <a:r>
              <a:rPr lang="en-US" dirty="0" smtClean="0"/>
              <a:t>earch for reference (data or label) in all “user” symbol tables</a:t>
            </a:r>
          </a:p>
          <a:p>
            <a:pPr lvl="1"/>
            <a:r>
              <a:rPr lang="en-US" dirty="0"/>
              <a:t>I</a:t>
            </a:r>
            <a:r>
              <a:rPr lang="en-US" dirty="0" smtClean="0"/>
              <a:t>f not found, search library files (e.g., for </a:t>
            </a:r>
            <a:r>
              <a:rPr lang="en-US" b="1" dirty="0" err="1" smtClean="0">
                <a:solidFill>
                  <a:srgbClr val="0070C0"/>
                </a:solidFill>
                <a:latin typeface="Courier"/>
                <a:cs typeface="Courier"/>
              </a:rPr>
              <a:t>printf</a:t>
            </a:r>
            <a:r>
              <a:rPr lang="en-US" dirty="0" smtClean="0"/>
              <a:t>)</a:t>
            </a:r>
          </a:p>
          <a:p>
            <a:pPr lvl="1"/>
            <a:r>
              <a:rPr lang="en-US" dirty="0" smtClean="0"/>
              <a:t>Once absolute address is determined, fill in the machine code appropriately</a:t>
            </a:r>
          </a:p>
          <a:p>
            <a:r>
              <a:rPr lang="en-US" dirty="0" smtClean="0"/>
              <a:t>Output of linker: executable file containing text and data (plus header)</a:t>
            </a:r>
            <a:endParaRPr lang="en-US" dirty="0"/>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6</a:t>
            </a:fld>
            <a:endParaRPr lang="en-US" dirty="0">
              <a:latin typeface="+mj-lt"/>
            </a:endParaRP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519427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7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7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7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7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27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7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Where Are We Now?</a:t>
            </a:r>
            <a:endParaRPr lang="en-US" dirty="0"/>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7</a:t>
            </a:fld>
            <a:endParaRPr lang="en-US" dirty="0">
              <a:latin typeface="+mn-lt"/>
            </a:endParaRPr>
          </a:p>
        </p:txBody>
      </p:sp>
      <p:graphicFrame>
        <p:nvGraphicFramePr>
          <p:cNvPr id="26" name="Diagram 25"/>
          <p:cNvGraphicFramePr/>
          <p:nvPr>
            <p:extLst/>
          </p:nvPr>
        </p:nvGraphicFramePr>
        <p:xfrm>
          <a:off x="4038600" y="228600"/>
          <a:ext cx="4114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 26"/>
          <p:cNvGraphicFramePr/>
          <p:nvPr>
            <p:extLst/>
          </p:nvPr>
        </p:nvGraphicFramePr>
        <p:xfrm>
          <a:off x="8001000" y="3810000"/>
          <a:ext cx="15240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1114977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9842" name="Rectangle 2"/>
          <p:cNvSpPr>
            <a:spLocks noGrp="1" noChangeArrowheads="1"/>
          </p:cNvSpPr>
          <p:nvPr>
            <p:ph type="title"/>
          </p:nvPr>
        </p:nvSpPr>
        <p:spPr/>
        <p:txBody>
          <a:bodyPr/>
          <a:lstStyle/>
          <a:p>
            <a:r>
              <a:rPr lang="en-US" dirty="0" smtClean="0"/>
              <a:t>Loader Basics</a:t>
            </a:r>
            <a:endParaRPr lang="en-US" dirty="0"/>
          </a:p>
        </p:txBody>
      </p:sp>
      <p:sp>
        <p:nvSpPr>
          <p:cNvPr id="2339843" name="Rectangle 3"/>
          <p:cNvSpPr>
            <a:spLocks noGrp="1" noChangeArrowheads="1"/>
          </p:cNvSpPr>
          <p:nvPr>
            <p:ph idx="1"/>
          </p:nvPr>
        </p:nvSpPr>
        <p:spPr/>
        <p:txBody>
          <a:bodyPr/>
          <a:lstStyle/>
          <a:p>
            <a:r>
              <a:rPr lang="en-US" dirty="0" smtClean="0"/>
              <a:t>Input: Executable Code (e.g., </a:t>
            </a:r>
            <a:r>
              <a:rPr lang="en-US" b="1" dirty="0" err="1" smtClean="0">
                <a:latin typeface="Courier"/>
                <a:cs typeface="Courier"/>
              </a:rPr>
              <a:t>a.out</a:t>
            </a:r>
            <a:r>
              <a:rPr lang="en-US" dirty="0" smtClean="0"/>
              <a:t> for RISC-V)</a:t>
            </a:r>
          </a:p>
          <a:p>
            <a:r>
              <a:rPr lang="en-US" dirty="0" smtClean="0"/>
              <a:t>Output: (program is run)</a:t>
            </a:r>
          </a:p>
          <a:p>
            <a:r>
              <a:rPr lang="en-US" dirty="0" smtClean="0"/>
              <a:t>Executable files are stored on disk</a:t>
            </a:r>
          </a:p>
          <a:p>
            <a:r>
              <a:rPr lang="en-US" dirty="0" smtClean="0"/>
              <a:t>When one is run, loader loads it into memory and start it</a:t>
            </a:r>
          </a:p>
          <a:p>
            <a:pPr>
              <a:buClr>
                <a:schemeClr val="tx1"/>
              </a:buClr>
            </a:pPr>
            <a:r>
              <a:rPr lang="en-US" dirty="0" smtClean="0">
                <a:solidFill>
                  <a:srgbClr val="FF0000"/>
                </a:solidFill>
              </a:rPr>
              <a:t>In reality, loader is the operating system (OS) </a:t>
            </a:r>
          </a:p>
          <a:p>
            <a:pPr lvl="1"/>
            <a:r>
              <a:rPr lang="en-US" dirty="0"/>
              <a:t>L</a:t>
            </a:r>
            <a:r>
              <a:rPr lang="en-US" dirty="0" smtClean="0"/>
              <a:t>oading is one of the OS tasks</a:t>
            </a:r>
            <a:endParaRPr lang="en-US" dirty="0"/>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8</a:t>
            </a:fld>
            <a:endParaRPr lang="en-US" dirty="0">
              <a:latin typeface="+mj-lt"/>
            </a:endParaRPr>
          </a:p>
        </p:txBody>
      </p:sp>
      <p:sp>
        <p:nvSpPr>
          <p:cNvPr id="5" name="Date Placeholder 3"/>
          <p:cNvSpPr txBox="1">
            <a:spLocks/>
          </p:cNvSpPr>
          <p:nvPr/>
        </p:nvSpPr>
        <p:spPr>
          <a:xfrm>
            <a:off x="3810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489244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9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9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9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98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9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98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p:txBody>
          <a:bodyPr/>
          <a:lstStyle/>
          <a:p>
            <a:r>
              <a:rPr lang="en-US" dirty="0" smtClean="0"/>
              <a:t>Loader … What Does It Do?</a:t>
            </a:r>
            <a:endParaRPr lang="en-US" dirty="0"/>
          </a:p>
        </p:txBody>
      </p:sp>
      <p:sp>
        <p:nvSpPr>
          <p:cNvPr id="2341891" name="Rectangle 3"/>
          <p:cNvSpPr>
            <a:spLocks noGrp="1" noChangeArrowheads="1"/>
          </p:cNvSpPr>
          <p:nvPr>
            <p:ph idx="1"/>
          </p:nvPr>
        </p:nvSpPr>
        <p:spPr>
          <a:xfrm>
            <a:off x="609600" y="1600201"/>
            <a:ext cx="11353800" cy="4525963"/>
          </a:xfrm>
        </p:spPr>
        <p:txBody>
          <a:bodyPr>
            <a:noAutofit/>
          </a:bodyPr>
          <a:lstStyle/>
          <a:p>
            <a:pPr>
              <a:lnSpc>
                <a:spcPct val="95000"/>
              </a:lnSpc>
            </a:pPr>
            <a:r>
              <a:rPr lang="en-US" sz="2800" dirty="0"/>
              <a:t>Reads executable file’s header to determine size of text and data segments</a:t>
            </a:r>
          </a:p>
          <a:p>
            <a:pPr>
              <a:lnSpc>
                <a:spcPct val="95000"/>
              </a:lnSpc>
            </a:pPr>
            <a:r>
              <a:rPr lang="en-US" sz="2800" dirty="0"/>
              <a:t>Creates new address space for program large enough to hold text and data segments, along with a stack segment</a:t>
            </a:r>
          </a:p>
          <a:p>
            <a:pPr>
              <a:lnSpc>
                <a:spcPct val="95000"/>
              </a:lnSpc>
            </a:pPr>
            <a:r>
              <a:rPr lang="en-US" sz="2800" dirty="0"/>
              <a:t>Copies instructions </a:t>
            </a:r>
            <a:r>
              <a:rPr lang="en-US" sz="2800" dirty="0" smtClean="0"/>
              <a:t>+ data </a:t>
            </a:r>
            <a:r>
              <a:rPr lang="en-US" sz="2800" dirty="0"/>
              <a:t>from executable file into the new address space</a:t>
            </a:r>
          </a:p>
          <a:p>
            <a:pPr>
              <a:lnSpc>
                <a:spcPct val="95000"/>
              </a:lnSpc>
            </a:pPr>
            <a:r>
              <a:rPr lang="en-US" sz="2800" dirty="0"/>
              <a:t>Copies arguments passed to the program onto the stack</a:t>
            </a:r>
          </a:p>
          <a:p>
            <a:pPr>
              <a:lnSpc>
                <a:spcPct val="95000"/>
              </a:lnSpc>
            </a:pPr>
            <a:r>
              <a:rPr lang="en-US" sz="2800" dirty="0"/>
              <a:t>Initializes machine registers</a:t>
            </a:r>
          </a:p>
          <a:p>
            <a:pPr lvl="1">
              <a:lnSpc>
                <a:spcPct val="95000"/>
              </a:lnSpc>
            </a:pPr>
            <a:r>
              <a:rPr lang="en-US" sz="2400" dirty="0"/>
              <a:t>Most registers cleared, but stack pointer assigned address of 1st free stack location</a:t>
            </a:r>
          </a:p>
          <a:p>
            <a:pPr>
              <a:lnSpc>
                <a:spcPct val="95000"/>
              </a:lnSpc>
            </a:pPr>
            <a:r>
              <a:rPr lang="en-US" sz="2800" dirty="0"/>
              <a:t>Jumps to start-up routine that copies program’s arguments from stack to registers &amp; sets the PC</a:t>
            </a:r>
          </a:p>
          <a:p>
            <a:pPr lvl="1">
              <a:lnSpc>
                <a:spcPct val="95000"/>
              </a:lnSpc>
            </a:pPr>
            <a:r>
              <a:rPr lang="en-US" sz="2400" dirty="0"/>
              <a:t>If main routine returns, start-up routine terminates program with the exit system call</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j-lt"/>
              </a:rPr>
              <a:pPr/>
              <a:t>9</a:t>
            </a:fld>
            <a:endParaRPr lang="en-US" dirty="0">
              <a:latin typeface="+mj-lt"/>
            </a:endParaRP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9/20/17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#9</a:t>
            </a:r>
            <a:endParaRPr lang="en-US" dirty="0"/>
          </a:p>
        </p:txBody>
      </p:sp>
    </p:spTree>
    <p:extLst>
      <p:ext uri="{BB962C8B-B14F-4D97-AF65-F5344CB8AC3E}">
        <p14:creationId xmlns:p14="http://schemas.microsoft.com/office/powerpoint/2010/main" val="1497231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1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1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1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18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418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4189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41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31738</TotalTime>
  <Words>4114</Words>
  <Application>Microsoft Macintosh PowerPoint</Application>
  <PresentationFormat>Widescreen</PresentationFormat>
  <Paragraphs>856</Paragraphs>
  <Slides>54</Slides>
  <Notes>22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3" baseType="lpstr">
      <vt:lpstr>07390</vt:lpstr>
      <vt:lpstr>18 vag rounded bold</vt:lpstr>
      <vt:lpstr>18 VAG Rounded Bold   07390</vt:lpstr>
      <vt:lpstr>18 VAG Rounded Thin   55390</vt:lpstr>
      <vt:lpstr>Calibri</vt:lpstr>
      <vt:lpstr>Comic Sans MS</vt:lpstr>
      <vt:lpstr>Courier</vt:lpstr>
      <vt:lpstr>Courier New</vt:lpstr>
      <vt:lpstr>Helvetica</vt:lpstr>
      <vt:lpstr>Mangal</vt:lpstr>
      <vt:lpstr>ＭＳ Ｐゴシック</vt:lpstr>
      <vt:lpstr>Symbol</vt:lpstr>
      <vt:lpstr>Tahoma</vt:lpstr>
      <vt:lpstr>Times</vt:lpstr>
      <vt:lpstr>Wingdings</vt:lpstr>
      <vt:lpstr>新細明體</vt:lpstr>
      <vt:lpstr>Arial</vt:lpstr>
      <vt:lpstr>Office Theme</vt:lpstr>
      <vt:lpstr>Image</vt:lpstr>
      <vt:lpstr>CS 61C:  Great Ideas in Computer Architecture  Introduction to Hardware: Representations and State</vt:lpstr>
      <vt:lpstr>From Last Time: Where Are We Now?</vt:lpstr>
      <vt:lpstr>Linker (2/3)</vt:lpstr>
      <vt:lpstr>Four Types of Addresses</vt:lpstr>
      <vt:lpstr>Resolving References (1/2)</vt:lpstr>
      <vt:lpstr>Resolving References (2/2)</vt:lpstr>
      <vt:lpstr>Where Are We Now?</vt:lpstr>
      <vt:lpstr>Loader Basics</vt:lpstr>
      <vt:lpstr>Loader … What Does It Do?</vt:lpstr>
      <vt:lpstr>Peer Instruction</vt:lpstr>
      <vt:lpstr>Example C Program: Hello.c</vt:lpstr>
      <vt:lpstr>Compiled Hello.c: Hello.s</vt:lpstr>
      <vt:lpstr>Assembled Hello.s: Linkable Hello.o</vt:lpstr>
      <vt:lpstr>Linked Hello.o: a.out</vt:lpstr>
      <vt:lpstr>LUI/ADDI Address Calculation in RISC-V</vt:lpstr>
      <vt:lpstr>Break!</vt:lpstr>
      <vt:lpstr>You are Here!</vt:lpstr>
      <vt:lpstr>Levels of Representation/Interpretation</vt:lpstr>
      <vt:lpstr>Agenda</vt:lpstr>
      <vt:lpstr>Agenda</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CMOS Circuit Rules</vt:lpstr>
      <vt:lpstr>Agenda</vt:lpstr>
      <vt:lpstr>MOS Networks</vt:lpstr>
      <vt:lpstr>Two Input Networks</vt:lpstr>
      <vt:lpstr>Truth Tables List outputs for all possible inputs</vt:lpstr>
      <vt:lpstr>Truth Table Example #1:  y= F(a,b): 1 iff a ≠ b</vt:lpstr>
      <vt:lpstr>Truth Table Example #2:  2-bit Adder</vt:lpstr>
      <vt:lpstr>Truth Table Example #3:  32-bit Unsigned Adder</vt:lpstr>
      <vt:lpstr>Truth Table Example #4:  3-input Majority Circuit</vt:lpstr>
      <vt:lpstr>Combinational Logic Symbols</vt:lpstr>
      <vt:lpstr>Agenda</vt:lpstr>
      <vt:lpstr>Boolean Algebra</vt:lpstr>
      <vt:lpstr>Boolean Algebra: Circuit &amp; Algebraic Simplification</vt:lpstr>
      <vt:lpstr>Laws of Boolean Algebra</vt:lpstr>
      <vt:lpstr>Boolean Algebraic Simplification Example</vt:lpstr>
      <vt:lpstr>Boolean Algebraic Simplification Example</vt:lpstr>
      <vt:lpstr>Design Hierarchy</vt:lpstr>
      <vt:lpstr>A Conceptual RISC-V Datapath</vt:lpstr>
      <vt:lpstr>Administrivia</vt:lpstr>
      <vt:lpstr>Break!</vt:lpstr>
      <vt:lpstr>Agenda</vt:lpstr>
      <vt:lpstr>Logisim</vt:lpstr>
      <vt:lpstr>Logisim Wires</vt:lpstr>
      <vt:lpstr>Common Mistakes in Logisim</vt:lpstr>
      <vt:lpstr>Agenda</vt:lpstr>
      <vt:lpstr>And in Conclusion, …</vt:lpstr>
    </vt:vector>
  </TitlesOfParts>
  <Company>UC Berkeley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Steven Ho</cp:lastModifiedBy>
  <cp:revision>307</cp:revision>
  <cp:lastPrinted>2013-10-27T18:57:03Z</cp:lastPrinted>
  <dcterms:created xsi:type="dcterms:W3CDTF">2012-03-14T13:28:34Z</dcterms:created>
  <dcterms:modified xsi:type="dcterms:W3CDTF">2017-09-21T09:52:47Z</dcterms:modified>
</cp:coreProperties>
</file>